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352" r:id="rId6"/>
    <p:sldId id="353" r:id="rId7"/>
    <p:sldId id="345" r:id="rId8"/>
    <p:sldId id="346" r:id="rId9"/>
    <p:sldId id="347" r:id="rId10"/>
    <p:sldId id="348" r:id="rId11"/>
    <p:sldId id="349" r:id="rId12"/>
    <p:sldId id="350" r:id="rId13"/>
    <p:sldId id="351" r:id="rId14"/>
    <p:sldId id="354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700"/>
    <a:srgbClr val="00AF5D"/>
    <a:srgbClr val="CAE8DA"/>
    <a:srgbClr val="F0F0F0"/>
    <a:srgbClr val="FFFFFF"/>
    <a:srgbClr val="C6C6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004"/>
    <p:restoredTop sz="60299"/>
  </p:normalViewPr>
  <p:slideViewPr>
    <p:cSldViewPr snapToGrid="0">
      <p:cViewPr varScale="1">
        <p:scale>
          <a:sx n="66" d="100"/>
          <a:sy n="66" d="100"/>
        </p:scale>
        <p:origin x="2940" y="102"/>
      </p:cViewPr>
      <p:guideLst>
        <p:guide orient="horz" pos="2069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nniva Lundh" userId="d92937c2-387e-4e54-9748-fc6af64504bf" providerId="ADAL" clId="{A314E833-40C1-4797-A7B3-592F1DAA7DA8}"/>
    <pc:docChg chg="sldOrd">
      <pc:chgData name="Sunniva Lundh" userId="d92937c2-387e-4e54-9748-fc6af64504bf" providerId="ADAL" clId="{A314E833-40C1-4797-A7B3-592F1DAA7DA8}" dt="2026-02-13T07:56:40.710" v="0" actId="20578"/>
      <pc:docMkLst>
        <pc:docMk/>
      </pc:docMkLst>
      <pc:sldChg chg="ord">
        <pc:chgData name="Sunniva Lundh" userId="d92937c2-387e-4e54-9748-fc6af64504bf" providerId="ADAL" clId="{A314E833-40C1-4797-A7B3-592F1DAA7DA8}" dt="2026-02-13T07:56:40.710" v="0" actId="20578"/>
        <pc:sldMkLst>
          <pc:docMk/>
          <pc:sldMk cId="1931931049" sldId="34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94255FC7-F2CA-80A8-2C12-2F54E17835B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BB29CC8-398C-ABAC-7F59-E91B7B775D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18A015-9D89-EB4F-A3DB-9E7037C266A4}" type="datetimeFigureOut">
              <a:rPr lang="nn-NO" smtClean="0"/>
              <a:t>13.02.2026</a:t>
            </a:fld>
            <a:endParaRPr lang="nn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45F7A6B-27AC-031C-6C2D-22C419A2C35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67921F5-9ADB-2BBB-8AB5-7861D2E5584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001497-EC35-4146-B5B7-F3E800F24E37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02905948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A69D3-EB84-AF46-93B7-9ABC901F77B6}" type="datetimeFigureOut">
              <a:rPr lang="nb-NO" smtClean="0"/>
              <a:t>13.02.2026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BE20F8-85AE-A540-BC1A-2569102F9A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7423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BE20F8-85AE-A540-BC1A-2569102F9A1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1155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BE20F8-85AE-A540-BC1A-2569102F9A1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0588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BE20F8-85AE-A540-BC1A-2569102F9A1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7056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B497A-39BD-6F85-801E-C018F4BBB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9837CB06-ABE1-CD9C-2EAF-D406F648F0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939AB930-6CE8-2DB0-0C6C-EFA52C935B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75BB185-489F-8715-C3E5-FA329D8B21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BE20F8-85AE-A540-BC1A-2569102F9A19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6047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36E3D-997E-56CD-8A35-04BEA8888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6EA980C-A41B-0150-94D6-C21A0CDB7A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444980DF-C438-10F4-3A19-D217A8C31B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8DB8952-41CF-BCC5-89FC-9CA400B800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BE20F8-85AE-A540-BC1A-2569102F9A19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454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359C6-CC40-A519-126A-92231B3DB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3B34094-3D59-9CAC-50AC-03418A026B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8B79B123-3AC7-CE67-DF9C-29A061E5D4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4C9BE50-9783-692D-1D64-A383ED5FB2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BE20F8-85AE-A540-BC1A-2569102F9A19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7399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FDB55-DDDE-AEFA-7A09-13A12AB76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D1D9307-0544-1432-91F3-4F175EF3EB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425B4D8-4FB9-9268-E75E-D351C6A932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D1BD442-36D6-0B8A-0847-7E4FD4D9E1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BE20F8-85AE-A540-BC1A-2569102F9A19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81521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D6532-AEDF-3BE8-D78F-478BFDFC8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A25E30FA-3B3F-0459-0611-49FC34CE4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BE9F9572-E1A2-8FD6-39FF-F263208B18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A15C863-FF12-D71E-931F-4E6E6CD755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BE20F8-85AE-A540-BC1A-2569102F9A19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62737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471C9-9ED0-4692-28EA-48188715E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1B052B29-22CC-0E7A-7E38-F099793180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9CB6449-E22B-84B1-EB61-993B7BA16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824E9D5-102A-8653-A7FE-D97C55C53B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BE20F8-85AE-A540-BC1A-2569102F9A19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086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-  sort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74A252CB-B1E5-6E1F-E267-AB4B4CBC555D}"/>
              </a:ext>
            </a:extLst>
          </p:cNvPr>
          <p:cNvGrpSpPr/>
          <p:nvPr userDrawn="1"/>
        </p:nvGrpSpPr>
        <p:grpSpPr>
          <a:xfrm>
            <a:off x="1185936" y="2286000"/>
            <a:ext cx="9820128" cy="2245415"/>
            <a:chOff x="290203" y="6149698"/>
            <a:chExt cx="2057520" cy="470461"/>
          </a:xfrm>
        </p:grpSpPr>
        <p:pic>
          <p:nvPicPr>
            <p:cNvPr id="3" name="Grafikk 2">
              <a:extLst>
                <a:ext uri="{FF2B5EF4-FFF2-40B4-BE49-F238E27FC236}">
                  <a16:creationId xmlns:a16="http://schemas.microsoft.com/office/drawing/2014/main" id="{7668880B-C664-BEDD-2A79-3D4AF1D68FA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79525"/>
            <a:stretch/>
          </p:blipFill>
          <p:spPr>
            <a:xfrm>
              <a:off x="290203" y="6149735"/>
              <a:ext cx="420998" cy="470424"/>
            </a:xfrm>
            <a:prstGeom prst="rect">
              <a:avLst/>
            </a:prstGeom>
          </p:spPr>
        </p:pic>
        <p:pic>
          <p:nvPicPr>
            <p:cNvPr id="4" name="Grafikk 3">
              <a:extLst>
                <a:ext uri="{FF2B5EF4-FFF2-40B4-BE49-F238E27FC236}">
                  <a16:creationId xmlns:a16="http://schemas.microsoft.com/office/drawing/2014/main" id="{44B5F472-C04D-1AC1-A9B8-C27EF01857A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0407"/>
            <a:stretch/>
          </p:blipFill>
          <p:spPr>
            <a:xfrm>
              <a:off x="711200" y="6149697"/>
              <a:ext cx="1636523" cy="4704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3010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-  hvit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0AE2AF24-37DE-4B02-2387-3547A10923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7791" y="2263140"/>
            <a:ext cx="9836418" cy="225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01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spalte, kulepunkt, bilde, logo 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51CC593-5D42-21F1-9449-1F5407C14BD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7676" y="1850062"/>
            <a:ext cx="5465852" cy="4150046"/>
          </a:xfrm>
        </p:spPr>
        <p:txBody>
          <a:bodyPr>
            <a:norm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spcBef>
                <a:spcPts val="500"/>
              </a:spcBef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 marL="1371600" indent="0">
              <a:buNone/>
              <a:defRPr/>
            </a:lvl4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0E9B402-911C-58F0-0B08-442BBDD85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835" y="242047"/>
            <a:ext cx="11570817" cy="1432448"/>
          </a:xfrm>
        </p:spPr>
        <p:txBody>
          <a:bodyPr anchor="t"/>
          <a:lstStyle>
            <a:lvl1pPr>
              <a:lnSpc>
                <a:spcPct val="100000"/>
              </a:lnSpc>
              <a:defRPr sz="4000" b="0" i="0">
                <a:latin typeface="Satoshi" pitchFamily="2" charset="77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AD7A44D4-BB03-8838-AB4B-F64A751C4E1C}"/>
              </a:ext>
            </a:extLst>
          </p:cNvPr>
          <p:cNvGrpSpPr/>
          <p:nvPr userDrawn="1"/>
        </p:nvGrpSpPr>
        <p:grpSpPr>
          <a:xfrm>
            <a:off x="290202" y="6283961"/>
            <a:ext cx="1470329" cy="336198"/>
            <a:chOff x="290203" y="6149697"/>
            <a:chExt cx="2057520" cy="470462"/>
          </a:xfrm>
        </p:grpSpPr>
        <p:pic>
          <p:nvPicPr>
            <p:cNvPr id="12" name="Grafikk 11">
              <a:extLst>
                <a:ext uri="{FF2B5EF4-FFF2-40B4-BE49-F238E27FC236}">
                  <a16:creationId xmlns:a16="http://schemas.microsoft.com/office/drawing/2014/main" id="{6824AA4E-7C6B-AE39-953B-3A3D669293C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79525"/>
            <a:stretch/>
          </p:blipFill>
          <p:spPr>
            <a:xfrm>
              <a:off x="290203" y="6149735"/>
              <a:ext cx="420998" cy="470424"/>
            </a:xfrm>
            <a:prstGeom prst="rect">
              <a:avLst/>
            </a:prstGeom>
          </p:spPr>
        </p:pic>
        <p:pic>
          <p:nvPicPr>
            <p:cNvPr id="13" name="Grafikk 12">
              <a:extLst>
                <a:ext uri="{FF2B5EF4-FFF2-40B4-BE49-F238E27FC236}">
                  <a16:creationId xmlns:a16="http://schemas.microsoft.com/office/drawing/2014/main" id="{95497090-5A3F-4D4C-68CF-B2AA0D77A7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0407"/>
            <a:stretch/>
          </p:blipFill>
          <p:spPr>
            <a:xfrm>
              <a:off x="711200" y="6149697"/>
              <a:ext cx="1636523" cy="470424"/>
            </a:xfrm>
            <a:prstGeom prst="rect">
              <a:avLst/>
            </a:prstGeom>
          </p:spPr>
        </p:pic>
      </p:grp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DADC0449-83EA-2340-4E18-6C20A68AA99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5181" y="1850062"/>
            <a:ext cx="5661471" cy="4150046"/>
          </a:xfrm>
        </p:spPr>
        <p:txBody>
          <a:bodyPr/>
          <a:lstStyle/>
          <a:p>
            <a:r>
              <a:rPr lang="nb-NO"/>
              <a:t>Klikk på ikonet for å legge til et bilde</a:t>
            </a:r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105530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gdetekst, sitat, en spalte, logo 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E9B402-911C-58F0-0B08-442BBDD852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5835" y="242047"/>
            <a:ext cx="11600329" cy="1432448"/>
          </a:xfrm>
        </p:spPr>
        <p:txBody>
          <a:bodyPr anchor="t"/>
          <a:lstStyle>
            <a:lvl1pPr>
              <a:defRPr sz="4000" b="0" i="0">
                <a:latin typeface="Satoshi" pitchFamily="2" charset="77"/>
              </a:defRPr>
            </a:lvl1pPr>
          </a:lstStyle>
          <a:p>
            <a:r>
              <a:rPr lang="nb-NO"/>
              <a:t>Skriv inn tittel her som kan gå over en eller to linjer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4AD8D03-F5DB-9A07-F2A6-8DBA47B799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0202" y="1854821"/>
            <a:ext cx="11605962" cy="4128783"/>
          </a:xfrm>
        </p:spPr>
        <p:txBody>
          <a:bodyPr numCol="1" spcCol="54000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0" i="0">
                <a:latin typeface="Satoshi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b-NO"/>
              <a:t>Skriv inn din tekst her uten kulepunkter, her er det plass til en god del tekst, skriftstørrelsen og linjeavstand er bestemt på forhånd. </a:t>
            </a:r>
          </a:p>
          <a:p>
            <a:endParaRPr lang="nb-NO"/>
          </a:p>
          <a:p>
            <a:r>
              <a:rPr lang="nb-NO"/>
              <a:t>Del gjerne opp i avsnitt med linjeskift, det hjelper på lesbarheten. 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AD7A44D4-BB03-8838-AB4B-F64A751C4E1C}"/>
              </a:ext>
            </a:extLst>
          </p:cNvPr>
          <p:cNvGrpSpPr/>
          <p:nvPr userDrawn="1"/>
        </p:nvGrpSpPr>
        <p:grpSpPr>
          <a:xfrm>
            <a:off x="290202" y="6283961"/>
            <a:ext cx="1470329" cy="336198"/>
            <a:chOff x="290203" y="6149697"/>
            <a:chExt cx="2057520" cy="470462"/>
          </a:xfrm>
        </p:grpSpPr>
        <p:pic>
          <p:nvPicPr>
            <p:cNvPr id="12" name="Grafikk 11">
              <a:extLst>
                <a:ext uri="{FF2B5EF4-FFF2-40B4-BE49-F238E27FC236}">
                  <a16:creationId xmlns:a16="http://schemas.microsoft.com/office/drawing/2014/main" id="{6824AA4E-7C6B-AE39-953B-3A3D669293C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79525"/>
            <a:stretch/>
          </p:blipFill>
          <p:spPr>
            <a:xfrm>
              <a:off x="290203" y="6149735"/>
              <a:ext cx="420998" cy="470424"/>
            </a:xfrm>
            <a:prstGeom prst="rect">
              <a:avLst/>
            </a:prstGeom>
          </p:spPr>
        </p:pic>
        <p:pic>
          <p:nvPicPr>
            <p:cNvPr id="13" name="Grafikk 12">
              <a:extLst>
                <a:ext uri="{FF2B5EF4-FFF2-40B4-BE49-F238E27FC236}">
                  <a16:creationId xmlns:a16="http://schemas.microsoft.com/office/drawing/2014/main" id="{95497090-5A3F-4D4C-68CF-B2AA0D77A7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0407"/>
            <a:stretch/>
          </p:blipFill>
          <p:spPr>
            <a:xfrm>
              <a:off x="711200" y="6149697"/>
              <a:ext cx="1636523" cy="4704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8257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ro sor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74A252CB-B1E5-6E1F-E267-AB4B4CBC555D}"/>
              </a:ext>
            </a:extLst>
          </p:cNvPr>
          <p:cNvGrpSpPr/>
          <p:nvPr userDrawn="1"/>
        </p:nvGrpSpPr>
        <p:grpSpPr>
          <a:xfrm>
            <a:off x="1185936" y="2286000"/>
            <a:ext cx="9820128" cy="2245415"/>
            <a:chOff x="290203" y="6149698"/>
            <a:chExt cx="2057520" cy="470461"/>
          </a:xfrm>
        </p:grpSpPr>
        <p:pic>
          <p:nvPicPr>
            <p:cNvPr id="3" name="Grafikk 2">
              <a:extLst>
                <a:ext uri="{FF2B5EF4-FFF2-40B4-BE49-F238E27FC236}">
                  <a16:creationId xmlns:a16="http://schemas.microsoft.com/office/drawing/2014/main" id="{7668880B-C664-BEDD-2A79-3D4AF1D68FA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79525"/>
            <a:stretch/>
          </p:blipFill>
          <p:spPr>
            <a:xfrm>
              <a:off x="290203" y="6149735"/>
              <a:ext cx="420998" cy="470424"/>
            </a:xfrm>
            <a:prstGeom prst="rect">
              <a:avLst/>
            </a:prstGeom>
          </p:spPr>
        </p:pic>
        <p:pic>
          <p:nvPicPr>
            <p:cNvPr id="4" name="Grafikk 3">
              <a:extLst>
                <a:ext uri="{FF2B5EF4-FFF2-40B4-BE49-F238E27FC236}">
                  <a16:creationId xmlns:a16="http://schemas.microsoft.com/office/drawing/2014/main" id="{44B5F472-C04D-1AC1-A9B8-C27EF01857A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0407"/>
            <a:stretch/>
          </p:blipFill>
          <p:spPr>
            <a:xfrm>
              <a:off x="711200" y="6149697"/>
              <a:ext cx="1636523" cy="4704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3683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ro hvit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0AE2AF24-37DE-4B02-2387-3547A10923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7791" y="2263140"/>
            <a:ext cx="9836418" cy="225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97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2CE652B-D043-733C-3E13-5365A3200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71" y="179295"/>
            <a:ext cx="11600329" cy="1511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15F5BBD-0C0B-BF2A-B102-986134C8B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6871" y="1825625"/>
            <a:ext cx="1160032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15399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61" r:id="rId3"/>
    <p:sldLayoutId id="2147483697" r:id="rId4"/>
    <p:sldLayoutId id="2147483814" r:id="rId5"/>
    <p:sldLayoutId id="2147483815" r:id="rId6"/>
  </p:sldLayoutIdLst>
  <p:hf hdr="0"/>
  <p:txStyles>
    <p:titleStyle>
      <a:lvl1pPr algn="l" defTabSz="914400" rtl="0" eaLnBrk="1" latinLnBrk="0" hangingPunct="1">
        <a:lnSpc>
          <a:spcPts val="472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Satoshi" pitchFamily="2" charset="77"/>
          <a:ea typeface="+mj-ea"/>
          <a:cs typeface="Segoe UI" panose="020B0502040204020203" pitchFamily="34" charset="0"/>
        </a:defRPr>
      </a:lvl1pPr>
    </p:titleStyle>
    <p:bodyStyle>
      <a:lvl1pPr marL="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Satoshi" pitchFamily="2" charset="77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200" b="0" i="0" kern="1200">
          <a:solidFill>
            <a:schemeClr val="tx1"/>
          </a:solidFill>
          <a:latin typeface="Satoshi Bold" pitchFamily="2" charset="77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Satoshi Bold" pitchFamily="2" charset="77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atoshi Bold" pitchFamily="2" charset="77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Satoshi Bold" pitchFamily="2" charset="77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4309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1C301A-94B1-7710-5D8E-B7A630F8F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Etisk refleksjonsmodell for </a:t>
            </a:r>
            <a:r>
              <a:rPr lang="nn-NO" dirty="0" err="1"/>
              <a:t>lærerprofesjonen</a:t>
            </a:r>
            <a:endParaRPr lang="nn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5FA33D1-460D-93EF-37D8-946B97833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0202" y="1478605"/>
            <a:ext cx="11605962" cy="4505000"/>
          </a:xfrm>
        </p:spPr>
        <p:txBody>
          <a:bodyPr numCol="2"/>
          <a:lstStyle/>
          <a:p>
            <a:pPr fontAlgn="base"/>
            <a:r>
              <a:rPr lang="nb-NO" sz="2200" dirty="0"/>
              <a:t>Barnehagelærere, lærere og ledere gjør en rekke etiske vurderinger hver eneste dag. Noen ganger kan ulike hensyn komme i konflikt med hverandre og det finnes ikke en ideell løsning. I slike situasjoner må profesjonen utøve sitt faglige og etiske skjønn individuelt og som del av et profesjonsfellesskap. Etiske utfordringer er ofte preget av tvil og kan være ubehagelige å stå i. Et godt ytringsklima, felles ansvar og kollegastøtte er avgjørende for god </a:t>
            </a:r>
            <a:br>
              <a:rPr lang="nb-NO" sz="2200" dirty="0"/>
            </a:br>
            <a:r>
              <a:rPr lang="nb-NO" sz="2200" dirty="0"/>
              <a:t>etisk praksis. </a:t>
            </a:r>
          </a:p>
          <a:p>
            <a:pPr fontAlgn="base"/>
            <a:endParaRPr lang="nb-NO" sz="2200" dirty="0"/>
          </a:p>
          <a:p>
            <a:pPr fontAlgn="base"/>
            <a:r>
              <a:rPr lang="nb-NO" sz="2200" dirty="0"/>
              <a:t>Noen etiske utfordringer oppstår på grunn av rammer eller systemutfordringer som profesjonen ikke rår over. Da handler det om å prioritere og ivareta våre forpliktelser og verdier så godt vi kan, samtidig som vi løfter årsakene til problemet og </a:t>
            </a:r>
            <a:r>
              <a:rPr lang="nb-NO" sz="2200" dirty="0" err="1"/>
              <a:t>ansvarliggjør</a:t>
            </a:r>
            <a:r>
              <a:rPr lang="nb-NO" sz="2200" dirty="0"/>
              <a:t> de rette instansene. Vår lojalitet ligger hos barnehagebarn og elever for å fremme deres beste.</a:t>
            </a:r>
            <a:endParaRPr lang="nn-NO" sz="2200" dirty="0"/>
          </a:p>
        </p:txBody>
      </p:sp>
    </p:spTree>
    <p:extLst>
      <p:ext uri="{BB962C8B-B14F-4D97-AF65-F5344CB8AC3E}">
        <p14:creationId xmlns:p14="http://schemas.microsoft.com/office/powerpoint/2010/main" val="2267188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0C8D1-684D-4EBC-81AE-EFA19B887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0A7B4A-507B-1726-1002-C0CBCAD3B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Etisk refleksjonsmodell for </a:t>
            </a:r>
            <a:r>
              <a:rPr lang="nn-NO" dirty="0" err="1"/>
              <a:t>lærerprofesjonen</a:t>
            </a:r>
            <a:endParaRPr lang="nn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5B9BB30-FED1-96B4-5498-800A5D51D4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0202" y="1517515"/>
            <a:ext cx="11605962" cy="4466089"/>
          </a:xfrm>
        </p:spPr>
        <p:txBody>
          <a:bodyPr/>
          <a:lstStyle/>
          <a:p>
            <a:pPr fontAlgn="base"/>
            <a:r>
              <a:rPr lang="nb-NO" sz="2200" dirty="0"/>
              <a:t>Modellen er ment som en støtte til å sortere tankene og fatte begrunnede beslutninger i møte med etisk krevende situasjoner. </a:t>
            </a:r>
          </a:p>
          <a:p>
            <a:pPr fontAlgn="base"/>
            <a:endParaRPr lang="nb-NO" sz="2200" dirty="0"/>
          </a:p>
          <a:p>
            <a:pPr fontAlgn="base"/>
            <a:r>
              <a:rPr lang="nb-NO" sz="2200" dirty="0"/>
              <a:t>I kjernen ligger de fire grunnverdiene i Lærerprofesjonens etiske plattform: </a:t>
            </a:r>
          </a:p>
          <a:p>
            <a:pPr marL="457200" lvl="0" indent="-457200" fontAlgn="base">
              <a:buFont typeface="Arial" panose="020B0604020202020204" pitchFamily="34" charset="0"/>
              <a:buChar char="•"/>
            </a:pPr>
            <a:r>
              <a:rPr lang="nb-NO" sz="2200" dirty="0"/>
              <a:t>Menneskeverd og menneskerettigheter</a:t>
            </a:r>
          </a:p>
          <a:p>
            <a:pPr marL="457200" lvl="0" indent="-457200" fontAlgn="base">
              <a:buFont typeface="Arial" panose="020B0604020202020204" pitchFamily="34" charset="0"/>
              <a:buChar char="•"/>
            </a:pPr>
            <a:r>
              <a:rPr lang="nb-NO" sz="2200" dirty="0"/>
              <a:t>Respekt og likeverd</a:t>
            </a:r>
          </a:p>
          <a:p>
            <a:pPr marL="457200" lvl="0" indent="-457200" fontAlgn="base">
              <a:buFont typeface="Arial" panose="020B0604020202020204" pitchFamily="34" charset="0"/>
              <a:buChar char="•"/>
            </a:pPr>
            <a:r>
              <a:rPr lang="nb-NO" sz="2200" dirty="0"/>
              <a:t>Profesjonell integritet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nb-NO" sz="2200" dirty="0"/>
              <a:t>Personvern</a:t>
            </a:r>
          </a:p>
        </p:txBody>
      </p:sp>
    </p:spTree>
    <p:extLst>
      <p:ext uri="{BB962C8B-B14F-4D97-AF65-F5344CB8AC3E}">
        <p14:creationId xmlns:p14="http://schemas.microsoft.com/office/powerpoint/2010/main" val="2157889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B8DB129-044F-6921-6A09-3EB409D304A6}"/>
              </a:ext>
            </a:extLst>
          </p:cNvPr>
          <p:cNvSpPr/>
          <p:nvPr/>
        </p:nvSpPr>
        <p:spPr>
          <a:xfrm>
            <a:off x="6173820" y="391885"/>
            <a:ext cx="5661471" cy="60742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/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9921897B-98FC-034D-A0AE-63FB15F8993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5543" y="2723744"/>
            <a:ext cx="4972687" cy="3276363"/>
          </a:xfrm>
        </p:spPr>
        <p:txBody>
          <a:bodyPr/>
          <a:lstStyle/>
          <a:p>
            <a:pPr marL="457200" indent="-457200"/>
            <a:r>
              <a:rPr lang="nb-NO" dirty="0"/>
              <a:t>Hva reagerer jeg på?</a:t>
            </a:r>
          </a:p>
          <a:p>
            <a:pPr marL="457200" indent="-457200"/>
            <a:r>
              <a:rPr lang="nb-NO" dirty="0"/>
              <a:t>Hvilke verdier er i spill? </a:t>
            </a:r>
          </a:p>
          <a:p>
            <a:pPr marL="457200" indent="-457200"/>
            <a:r>
              <a:rPr lang="nb-NO" dirty="0"/>
              <a:t>Hvorfor har utfordringen oppstått? </a:t>
            </a:r>
          </a:p>
          <a:p>
            <a:pPr marL="457200" indent="-457200"/>
            <a:r>
              <a:rPr lang="nb-NO" dirty="0"/>
              <a:t>Hvem blir berørt? </a:t>
            </a:r>
          </a:p>
          <a:p>
            <a:pPr marL="457200" indent="-457200"/>
            <a:endParaRPr lang="nn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2DD345A8-707B-C9D4-17AC-DE914CCFE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14" y="391885"/>
            <a:ext cx="11191738" cy="2090933"/>
          </a:xfrm>
        </p:spPr>
        <p:txBody>
          <a:bodyPr>
            <a:noAutofit/>
          </a:bodyPr>
          <a:lstStyle/>
          <a:p>
            <a:r>
              <a:rPr lang="nb-NO" dirty="0"/>
              <a:t>Utfordring: Hvordan </a:t>
            </a:r>
            <a:br>
              <a:rPr lang="nb-NO" dirty="0"/>
            </a:br>
            <a:r>
              <a:rPr lang="nb-NO" dirty="0"/>
              <a:t>vil jeg beskrive den </a:t>
            </a:r>
            <a:br>
              <a:rPr lang="nb-NO" dirty="0"/>
            </a:br>
            <a:r>
              <a:rPr lang="nb-NO" dirty="0"/>
              <a:t>etiske utfordringen? </a:t>
            </a:r>
            <a:endParaRPr lang="nn-NO" dirty="0"/>
          </a:p>
        </p:txBody>
      </p:sp>
      <p:pic>
        <p:nvPicPr>
          <p:cNvPr id="6" name="Plassholder for bilde 5" descr="Et bilde som inneholder tegnefilm, sjakkspiller, brettspill, sjakk&#10;&#10;KI-generert innhold kan være feil.">
            <a:extLst>
              <a:ext uri="{FF2B5EF4-FFF2-40B4-BE49-F238E27FC236}">
                <a16:creationId xmlns:a16="http://schemas.microsoft.com/office/drawing/2014/main" id="{6837D4A5-841C-9BAD-320B-8C0C73EA56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b="1182"/>
          <a:stretch>
            <a:fillRect/>
          </a:stretch>
        </p:blipFill>
        <p:spPr>
          <a:xfrm>
            <a:off x="6205181" y="632810"/>
            <a:ext cx="5661471" cy="5592379"/>
          </a:xfrm>
        </p:spPr>
      </p:pic>
    </p:spTree>
    <p:extLst>
      <p:ext uri="{BB962C8B-B14F-4D97-AF65-F5344CB8AC3E}">
        <p14:creationId xmlns:p14="http://schemas.microsoft.com/office/powerpoint/2010/main" val="1931931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6FDB8-E625-C900-C5A7-652D06C3F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CB4C9D5-276B-5621-1C48-00905E39E8B4}"/>
              </a:ext>
            </a:extLst>
          </p:cNvPr>
          <p:cNvSpPr/>
          <p:nvPr/>
        </p:nvSpPr>
        <p:spPr>
          <a:xfrm>
            <a:off x="6173820" y="391885"/>
            <a:ext cx="5661471" cy="60742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/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CB29D9BE-6D14-02E9-5C7A-0B96E9423DE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5543" y="2412460"/>
            <a:ext cx="4972687" cy="3587648"/>
          </a:xfrm>
        </p:spPr>
        <p:txBody>
          <a:bodyPr/>
          <a:lstStyle/>
          <a:p>
            <a:pPr marL="342900" indent="-342900"/>
            <a:r>
              <a:rPr lang="nb-NO" dirty="0"/>
              <a:t>Hvilke verdier er viktige for meg i denne situasjonen? </a:t>
            </a:r>
          </a:p>
          <a:p>
            <a:pPr marL="342900" indent="-342900"/>
            <a:r>
              <a:rPr lang="nb-NO" dirty="0"/>
              <a:t>Hva slags erfaringer og kunnskaper har jeg om dette fra før? </a:t>
            </a:r>
          </a:p>
          <a:p>
            <a:pPr marL="342900" indent="-342900"/>
            <a:r>
              <a:rPr lang="nb-NO" dirty="0"/>
              <a:t>Kan jeg bli preget av egne følelser, fordommer eller lojalitet? </a:t>
            </a:r>
            <a:endParaRPr lang="nn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418FA3B3-6CA4-8D4A-26C7-0C9AFAE9C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14" y="391885"/>
            <a:ext cx="11191738" cy="2351315"/>
          </a:xfrm>
        </p:spPr>
        <p:txBody>
          <a:bodyPr>
            <a:normAutofit/>
          </a:bodyPr>
          <a:lstStyle/>
          <a:p>
            <a:r>
              <a:rPr lang="nn-NO" dirty="0"/>
              <a:t>Mitt utgangspunkt:</a:t>
            </a:r>
            <a:br>
              <a:rPr lang="nn-NO" dirty="0"/>
            </a:br>
            <a:r>
              <a:rPr lang="nn-NO" dirty="0" err="1"/>
              <a:t>Hva</a:t>
            </a:r>
            <a:r>
              <a:rPr lang="nn-NO" dirty="0"/>
              <a:t> er min </a:t>
            </a:r>
            <a:r>
              <a:rPr lang="nn-NO" dirty="0" err="1"/>
              <a:t>forståelse</a:t>
            </a:r>
            <a:r>
              <a:rPr lang="nn-NO" dirty="0"/>
              <a:t>?</a:t>
            </a:r>
          </a:p>
        </p:txBody>
      </p:sp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7F7089C6-420E-4963-FCDA-380AA7225B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610" b="610"/>
          <a:stretch/>
        </p:blipFill>
        <p:spPr>
          <a:xfrm>
            <a:off x="6364066" y="873736"/>
            <a:ext cx="5661471" cy="5592379"/>
          </a:xfrm>
        </p:spPr>
      </p:pic>
    </p:spTree>
    <p:extLst>
      <p:ext uri="{BB962C8B-B14F-4D97-AF65-F5344CB8AC3E}">
        <p14:creationId xmlns:p14="http://schemas.microsoft.com/office/powerpoint/2010/main" val="249376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65EB2-D7AB-035A-5EAE-F585213BF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0B750502-78BB-8E86-9515-DAE083B5ACE5}"/>
              </a:ext>
            </a:extLst>
          </p:cNvPr>
          <p:cNvSpPr/>
          <p:nvPr/>
        </p:nvSpPr>
        <p:spPr>
          <a:xfrm>
            <a:off x="6173820" y="391885"/>
            <a:ext cx="5661471" cy="60742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/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F725B74E-756D-9A2B-E577-E33DA427CB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5543" y="2801566"/>
            <a:ext cx="4972687" cy="319854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/>
            <a:r>
              <a:rPr lang="nb-NO" sz="2200" dirty="0"/>
              <a:t>Hvilke verdier er viktige for de berørte? </a:t>
            </a:r>
            <a:endParaRPr lang="en-US" sz="2200" dirty="0"/>
          </a:p>
          <a:p>
            <a:pPr marL="342900" indent="-342900"/>
            <a:r>
              <a:rPr lang="nb-NO" sz="2200" dirty="0"/>
              <a:t>Hvilke menneskelige hensyn bør tas? </a:t>
            </a:r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E4055AA-F4AC-9946-1A7C-DAB06D8A6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14" y="391885"/>
            <a:ext cx="11191738" cy="1981664"/>
          </a:xfrm>
        </p:spPr>
        <p:txBody>
          <a:bodyPr>
            <a:normAutofit fontScale="90000"/>
          </a:bodyPr>
          <a:lstStyle/>
          <a:p>
            <a:r>
              <a:rPr lang="nn-NO" sz="4400" dirty="0"/>
              <a:t>Andres </a:t>
            </a:r>
            <a:r>
              <a:rPr lang="nn-NO" sz="4400" dirty="0" err="1"/>
              <a:t>perspektiver</a:t>
            </a:r>
            <a:r>
              <a:rPr lang="nn-NO" sz="4400" dirty="0"/>
              <a:t>: </a:t>
            </a:r>
            <a:br>
              <a:rPr lang="nn-NO" sz="4400" dirty="0"/>
            </a:br>
            <a:r>
              <a:rPr lang="nn-NO" sz="4400" dirty="0" err="1"/>
              <a:t>Hvordan</a:t>
            </a:r>
            <a:r>
              <a:rPr lang="nn-NO" sz="4400" dirty="0"/>
              <a:t> opplever de </a:t>
            </a:r>
            <a:br>
              <a:rPr lang="nn-NO" sz="4400" dirty="0"/>
            </a:br>
            <a:r>
              <a:rPr lang="nn-NO" sz="4400" dirty="0" err="1"/>
              <a:t>berørte</a:t>
            </a:r>
            <a:r>
              <a:rPr lang="nn-NO" sz="4400" dirty="0"/>
              <a:t> situasjonen?</a:t>
            </a:r>
          </a:p>
        </p:txBody>
      </p:sp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830942E8-0044-4F59-A3BE-60604AE09D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610" b="610"/>
          <a:stretch/>
        </p:blipFill>
        <p:spPr>
          <a:xfrm>
            <a:off x="6325157" y="873736"/>
            <a:ext cx="5398392" cy="5332511"/>
          </a:xfrm>
        </p:spPr>
      </p:pic>
    </p:spTree>
    <p:extLst>
      <p:ext uri="{BB962C8B-B14F-4D97-AF65-F5344CB8AC3E}">
        <p14:creationId xmlns:p14="http://schemas.microsoft.com/office/powerpoint/2010/main" val="13098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6C634-01FE-D875-B0C5-A12847FC2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3A67C0ED-A070-EC9B-6954-FB6B3C70F6B3}"/>
              </a:ext>
            </a:extLst>
          </p:cNvPr>
          <p:cNvSpPr/>
          <p:nvPr/>
        </p:nvSpPr>
        <p:spPr>
          <a:xfrm>
            <a:off x="6173820" y="391885"/>
            <a:ext cx="5661471" cy="60742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/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1D25BDDE-7223-C29F-C305-7BAE3396DFB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5543" y="2918298"/>
            <a:ext cx="4972687" cy="308181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fontAlgn="base"/>
            <a:r>
              <a:rPr lang="nb-NO" dirty="0">
                <a:latin typeface="Satoshi"/>
                <a:cs typeface="Segoe UI"/>
              </a:rPr>
              <a:t>Er det noen faglige uenigheter?</a:t>
            </a:r>
            <a:endParaRPr lang="en-US" dirty="0">
              <a:latin typeface="Satoshi"/>
              <a:cs typeface="Segoe UI"/>
            </a:endParaRPr>
          </a:p>
          <a:p>
            <a:pPr marL="342900" indent="-342900"/>
            <a:r>
              <a:rPr lang="nb-NO" dirty="0"/>
              <a:t>Skal vi involvere ledelsen eller tillitsvalgte? </a:t>
            </a:r>
            <a:endParaRPr lang="en-US" dirty="0"/>
          </a:p>
          <a:p>
            <a:pPr marL="342900" indent="-342900"/>
            <a:r>
              <a:rPr lang="nb-NO" dirty="0">
                <a:latin typeface="Satoshi"/>
                <a:cs typeface="Segoe UI"/>
              </a:rPr>
              <a:t>Trenger vi å koble inn andre fagpersoner?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73EED55C-F0F7-3A88-D852-C952001A7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14" y="391885"/>
            <a:ext cx="11191738" cy="1942753"/>
          </a:xfrm>
        </p:spPr>
        <p:txBody>
          <a:bodyPr>
            <a:normAutofit fontScale="90000"/>
          </a:bodyPr>
          <a:lstStyle/>
          <a:p>
            <a:r>
              <a:rPr lang="nn-NO" sz="4400" dirty="0"/>
              <a:t>Kollegastøtte: </a:t>
            </a:r>
            <a:br>
              <a:rPr lang="nn-NO" sz="4400" dirty="0"/>
            </a:br>
            <a:r>
              <a:rPr lang="nn-NO" sz="4400" dirty="0" err="1"/>
              <a:t>Hvordan</a:t>
            </a:r>
            <a:r>
              <a:rPr lang="nn-NO" sz="4400" dirty="0"/>
              <a:t> forstår </a:t>
            </a:r>
            <a:br>
              <a:rPr lang="nn-NO" sz="4400" dirty="0"/>
            </a:br>
            <a:r>
              <a:rPr lang="nn-NO" sz="4400" dirty="0" err="1"/>
              <a:t>kollegene</a:t>
            </a:r>
            <a:r>
              <a:rPr lang="nn-NO" sz="4400" dirty="0"/>
              <a:t> saken?</a:t>
            </a:r>
          </a:p>
        </p:txBody>
      </p:sp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0B6127BF-E48D-8E3B-02C7-3E3E1BF797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610" b="610"/>
          <a:stretch/>
        </p:blipFill>
        <p:spPr>
          <a:xfrm>
            <a:off x="6325157" y="873736"/>
            <a:ext cx="5398392" cy="5332511"/>
          </a:xfrm>
        </p:spPr>
      </p:pic>
    </p:spTree>
    <p:extLst>
      <p:ext uri="{BB962C8B-B14F-4D97-AF65-F5344CB8AC3E}">
        <p14:creationId xmlns:p14="http://schemas.microsoft.com/office/powerpoint/2010/main" val="2654647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A86F0-F618-0A93-EF4F-2930BACB7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34BA1F67-0281-3403-8112-2CBFFB6EA221}"/>
              </a:ext>
            </a:extLst>
          </p:cNvPr>
          <p:cNvSpPr/>
          <p:nvPr/>
        </p:nvSpPr>
        <p:spPr>
          <a:xfrm>
            <a:off x="6173820" y="391885"/>
            <a:ext cx="5661471" cy="60742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/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1BC6C652-91B9-6B53-1C49-C79EC66B102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5543" y="2587557"/>
            <a:ext cx="4972687" cy="3412551"/>
          </a:xfrm>
        </p:spPr>
        <p:txBody>
          <a:bodyPr/>
          <a:lstStyle/>
          <a:p>
            <a:pPr marL="342900" indent="-342900"/>
            <a:r>
              <a:rPr lang="nb-NO" dirty="0"/>
              <a:t>Hva står i plan- og lovverk om dette? </a:t>
            </a:r>
          </a:p>
          <a:p>
            <a:pPr marL="342900" indent="-342900"/>
            <a:r>
              <a:rPr lang="nb-NO" dirty="0"/>
              <a:t>Hvordan aktualiseres menneskerettighetene og barnekonvensjonen? </a:t>
            </a:r>
          </a:p>
          <a:p>
            <a:pPr marL="342900" indent="-342900"/>
            <a:r>
              <a:rPr lang="nb-NO" dirty="0"/>
              <a:t>Hva sier Lærerprofesjonens etiske plattform? </a:t>
            </a:r>
            <a:endParaRPr lang="nn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B741D0C3-C18A-6360-9E1B-E1FA44D53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14" y="391885"/>
            <a:ext cx="11191738" cy="1942753"/>
          </a:xfrm>
        </p:spPr>
        <p:txBody>
          <a:bodyPr>
            <a:normAutofit/>
          </a:bodyPr>
          <a:lstStyle/>
          <a:p>
            <a:r>
              <a:rPr lang="nn-NO" sz="4400" dirty="0" err="1"/>
              <a:t>Forpliktelser</a:t>
            </a:r>
            <a:r>
              <a:rPr lang="nn-NO" sz="4400" dirty="0"/>
              <a:t>: </a:t>
            </a:r>
            <a:br>
              <a:rPr lang="nn-NO" sz="4400" dirty="0"/>
            </a:br>
            <a:r>
              <a:rPr lang="nn-NO" sz="4400" dirty="0" err="1"/>
              <a:t>Hva</a:t>
            </a:r>
            <a:r>
              <a:rPr lang="nn-NO" sz="4400" dirty="0"/>
              <a:t> kan </a:t>
            </a:r>
            <a:r>
              <a:rPr lang="nn-NO" sz="4400" dirty="0" err="1"/>
              <a:t>jeg</a:t>
            </a:r>
            <a:r>
              <a:rPr lang="nn-NO" sz="4400" dirty="0"/>
              <a:t>/vi </a:t>
            </a:r>
            <a:r>
              <a:rPr lang="nn-NO" sz="4400" dirty="0" err="1"/>
              <a:t>gjøre</a:t>
            </a:r>
            <a:r>
              <a:rPr lang="nn-NO" sz="4400" dirty="0"/>
              <a:t>?</a:t>
            </a:r>
          </a:p>
        </p:txBody>
      </p:sp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99849129-3D09-109A-DD13-35C24741D0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610" b="610"/>
          <a:stretch/>
        </p:blipFill>
        <p:spPr>
          <a:xfrm>
            <a:off x="6325157" y="873736"/>
            <a:ext cx="5398392" cy="5332511"/>
          </a:xfrm>
        </p:spPr>
      </p:pic>
    </p:spTree>
    <p:extLst>
      <p:ext uri="{BB962C8B-B14F-4D97-AF65-F5344CB8AC3E}">
        <p14:creationId xmlns:p14="http://schemas.microsoft.com/office/powerpoint/2010/main" val="3672930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B59BC-428E-87B1-F41C-D441E54F4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D7362238-42F0-4EA4-F23C-1A7CD136CAC4}"/>
              </a:ext>
            </a:extLst>
          </p:cNvPr>
          <p:cNvSpPr/>
          <p:nvPr/>
        </p:nvSpPr>
        <p:spPr>
          <a:xfrm>
            <a:off x="6173820" y="391885"/>
            <a:ext cx="5661471" cy="60742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/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B46DEEC0-C7DC-51ED-AD34-3AC85A09FB9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5543" y="2587557"/>
            <a:ext cx="4972687" cy="3412551"/>
          </a:xfrm>
        </p:spPr>
        <p:txBody>
          <a:bodyPr/>
          <a:lstStyle/>
          <a:p>
            <a:pPr marL="342900" indent="-342900"/>
            <a:r>
              <a:rPr lang="nb-NO" dirty="0"/>
              <a:t>Hvilke alternativer har jeg/vi og hva er mulige konsekvenser? </a:t>
            </a:r>
          </a:p>
          <a:p>
            <a:pPr marL="342900" indent="-342900"/>
            <a:r>
              <a:rPr lang="nb-NO" dirty="0"/>
              <a:t>Hva er best for den enkelte og for fellesskapet? </a:t>
            </a:r>
          </a:p>
          <a:p>
            <a:pPr marL="342900" indent="-342900"/>
            <a:r>
              <a:rPr lang="nb-NO" dirty="0"/>
              <a:t>Hvilke verdier vektlegger jeg/vi og hvorfor? 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AAA28111-F839-FBE2-1594-764B6CB6E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14" y="391885"/>
            <a:ext cx="11191738" cy="1942753"/>
          </a:xfrm>
        </p:spPr>
        <p:txBody>
          <a:bodyPr>
            <a:normAutofit/>
          </a:bodyPr>
          <a:lstStyle/>
          <a:p>
            <a:r>
              <a:rPr lang="nn-NO" sz="4400" dirty="0"/>
              <a:t>Handling: </a:t>
            </a:r>
            <a:br>
              <a:rPr lang="nn-NO" sz="4400" dirty="0"/>
            </a:br>
            <a:r>
              <a:rPr lang="nn-NO" sz="4400" dirty="0" err="1"/>
              <a:t>Hva</a:t>
            </a:r>
            <a:r>
              <a:rPr lang="nn-NO" sz="4400" dirty="0"/>
              <a:t> bør </a:t>
            </a:r>
            <a:r>
              <a:rPr lang="nn-NO" sz="4400" dirty="0" err="1"/>
              <a:t>jeg</a:t>
            </a:r>
            <a:r>
              <a:rPr lang="nn-NO" sz="4400" dirty="0"/>
              <a:t>/vi </a:t>
            </a:r>
            <a:r>
              <a:rPr lang="nn-NO" sz="4400" dirty="0" err="1"/>
              <a:t>gjøre</a:t>
            </a:r>
            <a:r>
              <a:rPr lang="nn-NO" sz="4400" dirty="0"/>
              <a:t>?</a:t>
            </a:r>
          </a:p>
        </p:txBody>
      </p:sp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8EFC15C5-FE74-4D61-9FA0-36BCA3FF29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610" b="610"/>
          <a:stretch/>
        </p:blipFill>
        <p:spPr>
          <a:xfrm>
            <a:off x="6325157" y="873736"/>
            <a:ext cx="5398392" cy="5332511"/>
          </a:xfrm>
        </p:spPr>
      </p:pic>
    </p:spTree>
    <p:extLst>
      <p:ext uri="{BB962C8B-B14F-4D97-AF65-F5344CB8AC3E}">
        <p14:creationId xmlns:p14="http://schemas.microsoft.com/office/powerpoint/2010/main" val="3843514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CED84-7349-CB7A-2AFB-91694161C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75C43A1-27FB-AE42-18B8-A7EE9AC2A359}"/>
              </a:ext>
            </a:extLst>
          </p:cNvPr>
          <p:cNvSpPr/>
          <p:nvPr/>
        </p:nvSpPr>
        <p:spPr>
          <a:xfrm>
            <a:off x="6173820" y="391885"/>
            <a:ext cx="5661471" cy="60742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/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8C1E4CC6-1233-3CFC-2872-C2CBA36F65E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5543" y="2918298"/>
            <a:ext cx="4972687" cy="3081810"/>
          </a:xfrm>
        </p:spPr>
        <p:txBody>
          <a:bodyPr/>
          <a:lstStyle/>
          <a:p>
            <a:pPr marL="342900" indent="-342900"/>
            <a:r>
              <a:rPr lang="nb-NO" dirty="0"/>
              <a:t>Er det behov for </a:t>
            </a:r>
            <a:r>
              <a:rPr lang="nb-NO" dirty="0" err="1"/>
              <a:t>debrief</a:t>
            </a:r>
            <a:r>
              <a:rPr lang="nb-NO" dirty="0"/>
              <a:t> med de berørte, kollegiet eller ledelsen?</a:t>
            </a:r>
          </a:p>
          <a:p>
            <a:pPr marL="342900" indent="-342900"/>
            <a:r>
              <a:rPr lang="nb-NO" dirty="0"/>
              <a:t>Bør vi endre praksis på arbeidsplassen?</a:t>
            </a:r>
          </a:p>
          <a:p>
            <a:pPr marL="342900" indent="-342900"/>
            <a:r>
              <a:rPr lang="nb-NO" dirty="0"/>
              <a:t>Er dette et større problem som bør løftes overfor ansvarlige instanser?  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21782EEB-57B6-BEB1-5F2A-D9D25C595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14" y="391884"/>
            <a:ext cx="11191738" cy="2266545"/>
          </a:xfrm>
        </p:spPr>
        <p:txBody>
          <a:bodyPr>
            <a:normAutofit/>
          </a:bodyPr>
          <a:lstStyle/>
          <a:p>
            <a:r>
              <a:rPr lang="nn-NO" sz="4400" dirty="0"/>
              <a:t>Oppfølging: </a:t>
            </a:r>
            <a:br>
              <a:rPr lang="nn-NO" sz="4400" dirty="0"/>
            </a:br>
            <a:r>
              <a:rPr lang="nn-NO" sz="4400" dirty="0" err="1"/>
              <a:t>Hvordan</a:t>
            </a:r>
            <a:r>
              <a:rPr lang="nn-NO" sz="4400" dirty="0"/>
              <a:t> ser </a:t>
            </a:r>
            <a:r>
              <a:rPr lang="nn-NO" sz="4400" dirty="0" err="1"/>
              <a:t>jeg</a:t>
            </a:r>
            <a:r>
              <a:rPr lang="nn-NO" sz="4400" dirty="0"/>
              <a:t>/vi </a:t>
            </a:r>
            <a:br>
              <a:rPr lang="nn-NO" sz="4400" dirty="0"/>
            </a:br>
            <a:r>
              <a:rPr lang="nn-NO" sz="4400" dirty="0"/>
              <a:t>situasjonen i ettertid?</a:t>
            </a:r>
          </a:p>
        </p:txBody>
      </p:sp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8AC3A74A-ED79-C35E-696E-C1402ECAE8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610" b="610"/>
          <a:stretch/>
        </p:blipFill>
        <p:spPr>
          <a:xfrm>
            <a:off x="6325157" y="873736"/>
            <a:ext cx="5398392" cy="5332511"/>
          </a:xfrm>
        </p:spPr>
      </p:pic>
    </p:spTree>
    <p:extLst>
      <p:ext uri="{BB962C8B-B14F-4D97-AF65-F5344CB8AC3E}">
        <p14:creationId xmlns:p14="http://schemas.microsoft.com/office/powerpoint/2010/main" val="842486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6459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282828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10">
      <a:majorFont>
        <a:latin typeface="Satoshi"/>
        <a:ea typeface=""/>
        <a:cs typeface=""/>
      </a:majorFont>
      <a:minorFont>
        <a:latin typeface="Satosh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mal_2025" id="{F6A0F9D0-8710-8341-9DDB-33529B62846C}" vid="{607F5401-3442-BB48-AA9A-E860D1C1BBF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adccda-b022-46b5-96d7-eca08a479df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F6E2AEB2B2B9842BB96A4B4DF7CD9B3" ma:contentTypeVersion="14" ma:contentTypeDescription="Opprett et nytt dokument." ma:contentTypeScope="" ma:versionID="82b6aab09b88d908c9be87aa62c58bf4">
  <xsd:schema xmlns:xsd="http://www.w3.org/2001/XMLSchema" xmlns:xs="http://www.w3.org/2001/XMLSchema" xmlns:p="http://schemas.microsoft.com/office/2006/metadata/properties" xmlns:ns2="48adccda-b022-46b5-96d7-eca08a479dfd" xmlns:ns3="73ced514-0ab8-42c7-bf91-6cf40690093a" targetNamespace="http://schemas.microsoft.com/office/2006/metadata/properties" ma:root="true" ma:fieldsID="8729e0972cc084a2b5663c32154a49b0" ns2:_="" ns3:_="">
    <xsd:import namespace="48adccda-b022-46b5-96d7-eca08a479dfd"/>
    <xsd:import namespace="73ced514-0ab8-42c7-bf91-6cf4069009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adccda-b022-46b5-96d7-eca08a479d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ildemerkelapper" ma:readOnly="false" ma:fieldId="{5cf76f15-5ced-4ddc-b409-7134ff3c332f}" ma:taxonomyMulti="true" ma:sspId="f9ba4ed1-2c55-4ae7-b763-4d8bb14474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ed514-0ab8-42c7-bf91-6cf40690093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315F100-0029-4D87-934C-FB4707D124B3}">
  <ds:schemaRefs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73ced514-0ab8-42c7-bf91-6cf40690093a"/>
    <ds:schemaRef ds:uri="48adccda-b022-46b5-96d7-eca08a479dfd"/>
    <ds:schemaRef ds:uri="http://purl.org/dc/dcmitype/"/>
    <ds:schemaRef ds:uri="http://purl.org/dc/elements/1.1/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FA5D853-28F2-49E0-BFF1-948BDB939C1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E30F9F-C556-405B-B9A6-A58A187316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adccda-b022-46b5-96d7-eca08a479dfd"/>
    <ds:schemaRef ds:uri="73ced514-0ab8-42c7-bf91-6cf4069009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e83a1112-1c21-4a71-9603-c587eb32b384}" enabled="0" method="" siteId="{e83a1112-1c21-4a71-9603-c587eb32b38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45</TotalTime>
  <Words>446</Words>
  <Application>Microsoft Office PowerPoint</Application>
  <PresentationFormat>Widescreen</PresentationFormat>
  <Paragraphs>49</Paragraphs>
  <Slides>11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6" baseType="lpstr">
      <vt:lpstr>Aptos</vt:lpstr>
      <vt:lpstr>Arial</vt:lpstr>
      <vt:lpstr>Satoshi</vt:lpstr>
      <vt:lpstr>Satoshi Bold</vt:lpstr>
      <vt:lpstr>Office-tema</vt:lpstr>
      <vt:lpstr>PowerPoint-presentasjon</vt:lpstr>
      <vt:lpstr>Etisk refleksjonsmodell for lærerprofesjonen</vt:lpstr>
      <vt:lpstr>Etisk refleksjonsmodell for lærerprofesjonen</vt:lpstr>
      <vt:lpstr>Utfordring: Hvordan  vil jeg beskrive den  etiske utfordringen? </vt:lpstr>
      <vt:lpstr>Mitt utgangspunkt: Hva er min forståelse?</vt:lpstr>
      <vt:lpstr>Andres perspektiver:  Hvordan opplever de  berørte situasjonen?</vt:lpstr>
      <vt:lpstr>Kollegastøtte:  Hvordan forstår  kollegene saken?</vt:lpstr>
      <vt:lpstr>Forpliktelser:  Hva kan jeg/vi gjøre?</vt:lpstr>
      <vt:lpstr>Handling:  Hva bør jeg/vi gjøre?</vt:lpstr>
      <vt:lpstr>Oppfølging:  Hvordan ser jeg/vi  situasjonen i ettertid?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Harald Åker</dc:creator>
  <cp:lastModifiedBy>Sunniva Lundh</cp:lastModifiedBy>
  <cp:revision>9</cp:revision>
  <dcterms:created xsi:type="dcterms:W3CDTF">2025-11-10T13:13:05Z</dcterms:created>
  <dcterms:modified xsi:type="dcterms:W3CDTF">2026-02-13T07:56:44Z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0x0101007F6E2AEB2B2B9842BB96A4B4DF7CD9B3</vt:lpwstr>
  </property>
  <property fmtid="{D5CDD505-2E9C-101B-9397-08002B2CF9AE}" pid="3" name="MediaServiceImageTags">
    <vt:lpwstr/>
  </property>
</Properties>
</file>