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3"/>
  </p:notesMasterIdLst>
  <p:sldIdLst>
    <p:sldId id="258" r:id="rId5"/>
    <p:sldId id="260" r:id="rId6"/>
    <p:sldId id="320" r:id="rId7"/>
    <p:sldId id="321" r:id="rId8"/>
    <p:sldId id="322" r:id="rId9"/>
    <p:sldId id="323" r:id="rId10"/>
    <p:sldId id="324" r:id="rId11"/>
    <p:sldId id="325" r:id="rId12"/>
    <p:sldId id="309" r:id="rId13"/>
    <p:sldId id="326" r:id="rId14"/>
    <p:sldId id="311" r:id="rId15"/>
    <p:sldId id="327" r:id="rId16"/>
    <p:sldId id="315" r:id="rId17"/>
    <p:sldId id="312" r:id="rId18"/>
    <p:sldId id="316" r:id="rId19"/>
    <p:sldId id="317" r:id="rId20"/>
    <p:sldId id="330" r:id="rId21"/>
    <p:sldId id="259" r:id="rId22"/>
  </p:sldIdLst>
  <p:sldSz cx="12192000" cy="6858000"/>
  <p:notesSz cx="6858000" cy="9144000"/>
  <p:custDataLst>
    <p:tags r:id="rId2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04C3A-0370-2C49-BBFF-EE3631C40302}" v="6" dt="2025-06-25T07:18:58.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494"/>
    <p:restoredTop sz="87755"/>
  </p:normalViewPr>
  <p:slideViewPr>
    <p:cSldViewPr snapToGrid="0">
      <p:cViewPr>
        <p:scale>
          <a:sx n="76" d="100"/>
          <a:sy n="76" d="100"/>
        </p:scale>
        <p:origin x="200"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24.06.2025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93201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38288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2673920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256817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2327784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3455-EEB1-735B-F122-770C5B2BFC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8E1C0D6-984B-C5F7-D8DB-E5107704243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2EE14A-CEA7-1ACC-A98C-85823141CFD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18EC28AA-6694-4E1A-87D2-965E0A69D0DE}"/>
              </a:ext>
            </a:extLst>
          </p:cNvPr>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376468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782025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10</a:t>
            </a:fld>
            <a:endParaRPr lang="nb-NO"/>
          </a:p>
        </p:txBody>
      </p:sp>
    </p:spTree>
    <p:extLst>
      <p:ext uri="{BB962C8B-B14F-4D97-AF65-F5344CB8AC3E}">
        <p14:creationId xmlns:p14="http://schemas.microsoft.com/office/powerpoint/2010/main" val="404210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11</a:t>
            </a:fld>
            <a:endParaRPr lang="nb-NO"/>
          </a:p>
        </p:txBody>
      </p:sp>
    </p:spTree>
    <p:extLst>
      <p:ext uri="{BB962C8B-B14F-4D97-AF65-F5344CB8AC3E}">
        <p14:creationId xmlns:p14="http://schemas.microsoft.com/office/powerpoint/2010/main" val="1501804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12</a:t>
            </a:fld>
            <a:endParaRPr lang="nb-NO"/>
          </a:p>
        </p:txBody>
      </p:sp>
    </p:spTree>
    <p:extLst>
      <p:ext uri="{BB962C8B-B14F-4D97-AF65-F5344CB8AC3E}">
        <p14:creationId xmlns:p14="http://schemas.microsoft.com/office/powerpoint/2010/main" val="4181508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13</a:t>
            </a:fld>
            <a:endParaRPr lang="nb-NO"/>
          </a:p>
        </p:txBody>
      </p:sp>
    </p:spTree>
    <p:extLst>
      <p:ext uri="{BB962C8B-B14F-4D97-AF65-F5344CB8AC3E}">
        <p14:creationId xmlns:p14="http://schemas.microsoft.com/office/powerpoint/2010/main" val="3877891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14</a:t>
            </a:fld>
            <a:endParaRPr lang="nb-NO"/>
          </a:p>
        </p:txBody>
      </p:sp>
    </p:spTree>
    <p:extLst>
      <p:ext uri="{BB962C8B-B14F-4D97-AF65-F5344CB8AC3E}">
        <p14:creationId xmlns:p14="http://schemas.microsoft.com/office/powerpoint/2010/main" val="14821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15</a:t>
            </a:fld>
            <a:endParaRPr lang="nb-NO"/>
          </a:p>
        </p:txBody>
      </p:sp>
    </p:spTree>
    <p:extLst>
      <p:ext uri="{BB962C8B-B14F-4D97-AF65-F5344CB8AC3E}">
        <p14:creationId xmlns:p14="http://schemas.microsoft.com/office/powerpoint/2010/main" val="1989085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18</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9" name="Rounded Rectangle 6">
            <a:extLst>
              <a:ext uri="{FF2B5EF4-FFF2-40B4-BE49-F238E27FC236}">
                <a16:creationId xmlns:a16="http://schemas.microsoft.com/office/drawing/2014/main" id="{D733D6D2-3278-D2ED-0903-F643FBD747E3}"/>
              </a:ext>
            </a:extLst>
          </p:cNvPr>
          <p:cNvSpPr/>
          <p:nvPr userDrawn="1"/>
        </p:nvSpPr>
        <p:spPr>
          <a:xfrm>
            <a:off x="6216205"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0" name="Oval 8">
            <a:extLst>
              <a:ext uri="{FF2B5EF4-FFF2-40B4-BE49-F238E27FC236}">
                <a16:creationId xmlns:a16="http://schemas.microsoft.com/office/drawing/2014/main" id="{BC738E54-3C89-CEFA-99AD-BCA61A06820A}"/>
              </a:ext>
            </a:extLst>
          </p:cNvPr>
          <p:cNvSpPr/>
          <p:nvPr userDrawn="1"/>
        </p:nvSpPr>
        <p:spPr>
          <a:xfrm>
            <a:off x="6395088"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4" name="Rounded Rectangle 16">
            <a:extLst>
              <a:ext uri="{FF2B5EF4-FFF2-40B4-BE49-F238E27FC236}">
                <a16:creationId xmlns:a16="http://schemas.microsoft.com/office/drawing/2014/main" id="{C7B13E63-FC25-845A-1B6C-DD81F0FCAFD1}"/>
              </a:ext>
            </a:extLst>
          </p:cNvPr>
          <p:cNvSpPr/>
          <p:nvPr userDrawn="1"/>
        </p:nvSpPr>
        <p:spPr>
          <a:xfrm>
            <a:off x="6216205"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26" name="Oval 17">
            <a:extLst>
              <a:ext uri="{FF2B5EF4-FFF2-40B4-BE49-F238E27FC236}">
                <a16:creationId xmlns:a16="http://schemas.microsoft.com/office/drawing/2014/main" id="{0353E073-E11B-37B4-CEAE-775E44C250BE}"/>
              </a:ext>
            </a:extLst>
          </p:cNvPr>
          <p:cNvSpPr/>
          <p:nvPr userDrawn="1"/>
        </p:nvSpPr>
        <p:spPr>
          <a:xfrm>
            <a:off x="6395088"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7" name="Text Placeholder 4">
            <a:extLst>
              <a:ext uri="{FF2B5EF4-FFF2-40B4-BE49-F238E27FC236}">
                <a16:creationId xmlns:a16="http://schemas.microsoft.com/office/drawing/2014/main" id="{75AAF878-83B8-8FE4-5996-598EFE2DD7B8}"/>
              </a:ext>
            </a:extLst>
          </p:cNvPr>
          <p:cNvSpPr>
            <a:spLocks noGrp="1"/>
          </p:cNvSpPr>
          <p:nvPr>
            <p:ph type="body" sz="quarter" idx="17" hasCustomPrompt="1"/>
          </p:nvPr>
        </p:nvSpPr>
        <p:spPr>
          <a:xfrm>
            <a:off x="6790480"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8" name="Text Placeholder 4">
            <a:extLst>
              <a:ext uri="{FF2B5EF4-FFF2-40B4-BE49-F238E27FC236}">
                <a16:creationId xmlns:a16="http://schemas.microsoft.com/office/drawing/2014/main" id="{221AC8B6-1407-23CE-0E07-57D57BFCE486}"/>
              </a:ext>
            </a:extLst>
          </p:cNvPr>
          <p:cNvSpPr>
            <a:spLocks noGrp="1"/>
          </p:cNvSpPr>
          <p:nvPr>
            <p:ph type="body" sz="quarter" idx="18" hasCustomPrompt="1"/>
          </p:nvPr>
        </p:nvSpPr>
        <p:spPr>
          <a:xfrm>
            <a:off x="6790480"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9" name="Text Placeholder 4">
            <a:extLst>
              <a:ext uri="{FF2B5EF4-FFF2-40B4-BE49-F238E27FC236}">
                <a16:creationId xmlns:a16="http://schemas.microsoft.com/office/drawing/2014/main" id="{D49E2BFC-410F-9EEB-4BDF-71B7F8FED568}"/>
              </a:ext>
            </a:extLst>
          </p:cNvPr>
          <p:cNvSpPr>
            <a:spLocks noGrp="1"/>
          </p:cNvSpPr>
          <p:nvPr>
            <p:ph type="body" sz="quarter" idx="19" hasCustomPrompt="1"/>
          </p:nvPr>
        </p:nvSpPr>
        <p:spPr>
          <a:xfrm>
            <a:off x="6391234"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30" name="Text Placeholder 4">
            <a:extLst>
              <a:ext uri="{FF2B5EF4-FFF2-40B4-BE49-F238E27FC236}">
                <a16:creationId xmlns:a16="http://schemas.microsoft.com/office/drawing/2014/main" id="{F6F35642-EB35-073A-058B-E3EFCCF78554}"/>
              </a:ext>
            </a:extLst>
          </p:cNvPr>
          <p:cNvSpPr>
            <a:spLocks noGrp="1"/>
          </p:cNvSpPr>
          <p:nvPr>
            <p:ph type="body" sz="quarter" idx="20" hasCustomPrompt="1"/>
          </p:nvPr>
        </p:nvSpPr>
        <p:spPr>
          <a:xfrm>
            <a:off x="6391234"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342976410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4" r:id="rId7"/>
    <p:sldLayoutId id="2147483670" r:id="rId8"/>
    <p:sldLayoutId id="2147483671" r:id="rId9"/>
    <p:sldLayoutId id="2147483672" r:id="rId10"/>
    <p:sldLayoutId id="2147483661" r:id="rId11"/>
    <p:sldLayoutId id="2147483663" r:id="rId12"/>
    <p:sldLayoutId id="2147483664" r:id="rId13"/>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793089"/>
            <a:ext cx="4935416" cy="2387600"/>
          </a:xfrm>
        </p:spPr>
        <p:txBody>
          <a:bodyPr>
            <a:noAutofit/>
          </a:bodyPr>
          <a:lstStyle/>
          <a:p>
            <a:r>
              <a:rPr lang="nb-NO" sz="4000" dirty="0"/>
              <a:t>Oppfølging av ansatte og elever som har blitt utsatt for vold eller trusler</a:t>
            </a:r>
          </a:p>
        </p:txBody>
      </p:sp>
      <p:pic>
        <p:nvPicPr>
          <p:cNvPr id="5" name="Grafikk 4">
            <a:extLst>
              <a:ext uri="{FF2B5EF4-FFF2-40B4-BE49-F238E27FC236}">
                <a16:creationId xmlns:a16="http://schemas.microsoft.com/office/drawing/2014/main" id="{691C8A0C-6734-21F6-2B2B-C90951C619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4419" y="1293991"/>
            <a:ext cx="4402476" cy="3944871"/>
          </a:xfrm>
          <a:prstGeom prst="rect">
            <a:avLst/>
          </a:prstGeom>
        </p:spPr>
      </p:pic>
      <p:grpSp>
        <p:nvGrpSpPr>
          <p:cNvPr id="7" name="Gruppe 6">
            <a:extLst>
              <a:ext uri="{FF2B5EF4-FFF2-40B4-BE49-F238E27FC236}">
                <a16:creationId xmlns:a16="http://schemas.microsoft.com/office/drawing/2014/main" id="{D1C829FB-8A90-1902-4C97-70AA9FB25DE7}"/>
              </a:ext>
            </a:extLst>
          </p:cNvPr>
          <p:cNvGrpSpPr/>
          <p:nvPr/>
        </p:nvGrpSpPr>
        <p:grpSpPr>
          <a:xfrm>
            <a:off x="0" y="5238862"/>
            <a:ext cx="12192000" cy="1619138"/>
            <a:chOff x="0" y="5238862"/>
            <a:chExt cx="12192000" cy="1619138"/>
          </a:xfrm>
        </p:grpSpPr>
        <p:sp>
          <p:nvSpPr>
            <p:cNvPr id="8" name="Rektangel 7">
              <a:extLst>
                <a:ext uri="{FF2B5EF4-FFF2-40B4-BE49-F238E27FC236}">
                  <a16:creationId xmlns:a16="http://schemas.microsoft.com/office/drawing/2014/main" id="{0E820E9A-FAD4-B4A4-1613-FE5664A1FA0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Picture 4">
              <a:extLst>
                <a:ext uri="{FF2B5EF4-FFF2-40B4-BE49-F238E27FC236}">
                  <a16:creationId xmlns:a16="http://schemas.microsoft.com/office/drawing/2014/main" id="{1701FADD-B17C-5DAB-665B-BFE8179D8FA9}"/>
                </a:ext>
              </a:extLst>
            </p:cNvPr>
            <p:cNvPicPr>
              <a:picLocks noChangeAspect="1"/>
            </p:cNvPicPr>
            <p:nvPr/>
          </p:nvPicPr>
          <p:blipFill>
            <a:blip r:embed="rId5"/>
            <a:srcRect l="18099"/>
            <a:stretch/>
          </p:blipFill>
          <p:spPr>
            <a:xfrm>
              <a:off x="3641092" y="5510116"/>
              <a:ext cx="8035865" cy="1044963"/>
            </a:xfrm>
            <a:prstGeom prst="rect">
              <a:avLst/>
            </a:prstGeom>
          </p:spPr>
        </p:pic>
        <p:pic>
          <p:nvPicPr>
            <p:cNvPr id="10" name="Bilde 9" descr="Et bilde som inneholder sort, mørke&#10;&#10;KI-generert innhold kan være feil.">
              <a:extLst>
                <a:ext uri="{FF2B5EF4-FFF2-40B4-BE49-F238E27FC236}">
                  <a16:creationId xmlns:a16="http://schemas.microsoft.com/office/drawing/2014/main" id="{DFABDABD-8B11-BEFC-A596-78767E203593}"/>
                </a:ext>
              </a:extLst>
            </p:cNvPr>
            <p:cNvPicPr>
              <a:picLocks noChangeAspect="1"/>
            </p:cNvPicPr>
            <p:nvPr/>
          </p:nvPicPr>
          <p:blipFill>
            <a:blip r:embed="rId6"/>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 </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a:normAutofit/>
          </a:bodyPr>
          <a:lstStyle/>
          <a:p>
            <a:pPr marL="0" indent="0">
              <a:buNone/>
            </a:pPr>
            <a:r>
              <a:rPr lang="nb-NO" sz="1800" dirty="0"/>
              <a:t>Vold og trusler er et alvorlig problem for arbeids- og læringsmiljøet. Å bli utsatt for det kan påvirke både de ansattes og elevenes helse negativt.</a:t>
            </a:r>
          </a:p>
          <a:p>
            <a:pPr marL="0" indent="0">
              <a:buNone/>
            </a:pPr>
            <a:r>
              <a:rPr lang="nb-NO" sz="1800" dirty="0"/>
              <a:t>Ansatte har krav på et trygt arbeidsmiljø, og elever har krav på et trygt skolemiljø. Alle skal få oppfølging når det skjer vold og trusselhendelser. </a:t>
            </a:r>
          </a:p>
          <a:p>
            <a:pPr marL="0" indent="0">
              <a:buNone/>
            </a:pPr>
            <a:r>
              <a:rPr lang="nb-NO" sz="1800" dirty="0"/>
              <a:t>Denne veilederen er først og fremst laget for ledere og ansatte. Informasjon om oppfølging av elever finner dere på side 8. </a:t>
            </a:r>
          </a:p>
        </p:txBody>
      </p:sp>
      <p:pic>
        <p:nvPicPr>
          <p:cNvPr id="13" name="Grafikk 12">
            <a:extLst>
              <a:ext uri="{FF2B5EF4-FFF2-40B4-BE49-F238E27FC236}">
                <a16:creationId xmlns:a16="http://schemas.microsoft.com/office/drawing/2014/main" id="{6052A587-B128-D4C7-2777-D239D294FA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61398" y="2808514"/>
            <a:ext cx="4519225" cy="4049485"/>
          </a:xfrm>
          <a:prstGeom prst="rect">
            <a:avLst/>
          </a:prstGeom>
        </p:spPr>
      </p:pic>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Konkrete råd for oppfølging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vert="horz" lIns="0" tIns="45720" rIns="91440" bIns="45720" rtlCol="0" anchor="t">
            <a:normAutofit/>
          </a:bodyPr>
          <a:lstStyle/>
          <a:p>
            <a:pPr marL="0" indent="0">
              <a:buNone/>
            </a:pPr>
            <a:r>
              <a:rPr lang="nb-NO" sz="1800" dirty="0"/>
              <a:t>Hva slags oppfølging er nødvendig? Hvilke råd kan hjelpe ledere med å følge opp ansatte og elever etter en vold- eller trusselsituasjon? </a:t>
            </a:r>
          </a:p>
          <a:p>
            <a:pPr marL="0" indent="0">
              <a:buNone/>
            </a:pPr>
            <a:r>
              <a:rPr lang="nb-NO" sz="1800" dirty="0"/>
              <a:t>Denne veilederen gir deg som skoleleder konkrete råd om hvordan ansatte kan følges opp etter en hendelse. Veilederen er også ment som en støtte for tillitsvalgte, verneombud, arbeidsmiljøutvalg (AMU) og HMS-grupper på den enkelte skole.</a:t>
            </a:r>
          </a:p>
        </p:txBody>
      </p:sp>
      <p:pic>
        <p:nvPicPr>
          <p:cNvPr id="7" name="Grafikk 6">
            <a:extLst>
              <a:ext uri="{FF2B5EF4-FFF2-40B4-BE49-F238E27FC236}">
                <a16:creationId xmlns:a16="http://schemas.microsoft.com/office/drawing/2014/main" id="{4ADB83C0-3D9C-4335-402C-255598B125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23804" y="2014329"/>
            <a:ext cx="4276758" cy="3713266"/>
          </a:xfrm>
          <a:prstGeom prst="rect">
            <a:avLst/>
          </a:prstGeom>
        </p:spPr>
      </p:pic>
    </p:spTree>
    <p:extLst>
      <p:ext uri="{BB962C8B-B14F-4D97-AF65-F5344CB8AC3E}">
        <p14:creationId xmlns:p14="http://schemas.microsoft.com/office/powerpoint/2010/main" val="3510996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5970224" cy="1325563"/>
          </a:xfrm>
        </p:spPr>
        <p:txBody>
          <a:bodyPr>
            <a:normAutofit/>
          </a:bodyPr>
          <a:lstStyle/>
          <a:p>
            <a:pPr>
              <a:spcBef>
                <a:spcPts val="400"/>
              </a:spcBef>
            </a:pPr>
            <a:r>
              <a:rPr lang="nb-NO" dirty="0"/>
              <a:t>Skoleleders og skoleeiers hovedansvar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Når det skjer vold- eller trusselhendelser på en skole, påvirker dette ikke bare den utsatte, men også elevgruppen og andre som er vitner eller involvert. Både ansatte og elever skal få oppfølging, også eleven som står bak hendelsen. </a:t>
            </a:r>
          </a:p>
          <a:p>
            <a:pPr marL="0" indent="0">
              <a:buClr>
                <a:schemeClr val="accent1"/>
              </a:buClr>
              <a:buNone/>
            </a:pPr>
            <a:r>
              <a:rPr lang="nb-NO" sz="1600" dirty="0"/>
              <a:t>Det er arbeidsgiver, vanligvis skolelederen, som har ansvar for å følge opp ansatte som blir utsatt for vold eller trusler (Forskrift om utførelse av arbeid §23A-5.) </a:t>
            </a:r>
          </a:p>
        </p:txBody>
      </p:sp>
      <p:pic>
        <p:nvPicPr>
          <p:cNvPr id="8" name="Grafikk 7">
            <a:extLst>
              <a:ext uri="{FF2B5EF4-FFF2-40B4-BE49-F238E27FC236}">
                <a16:creationId xmlns:a16="http://schemas.microsoft.com/office/drawing/2014/main" id="{AE7C24EB-C878-8849-B248-C14564459F56}"/>
              </a:ext>
            </a:extLst>
          </p:cNvPr>
          <p:cNvPicPr>
            <a:picLocks noChangeAspect="1"/>
          </p:cNvPicPr>
          <p:nvPr/>
        </p:nvPicPr>
        <p:blipFill>
          <a:blip r:embed="rId3">
            <a:extLst>
              <a:ext uri="{96DAC541-7B7A-43D3-8B79-37D633B846F1}">
                <asvg:svgBlip xmlns:asvg="http://schemas.microsoft.com/office/drawing/2016/SVG/main" r:embed="rId4"/>
              </a:ext>
            </a:extLst>
          </a:blip>
          <a:srcRect r="13775"/>
          <a:stretch/>
        </p:blipFill>
        <p:spPr>
          <a:xfrm>
            <a:off x="7395634" y="2103437"/>
            <a:ext cx="4796366" cy="3238500"/>
          </a:xfrm>
          <a:prstGeom prst="rect">
            <a:avLst/>
          </a:prstGeom>
        </p:spPr>
      </p:pic>
    </p:spTree>
    <p:extLst>
      <p:ext uri="{BB962C8B-B14F-4D97-AF65-F5344CB8AC3E}">
        <p14:creationId xmlns:p14="http://schemas.microsoft.com/office/powerpoint/2010/main" val="418543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9359900" cy="1325563"/>
          </a:xfrm>
        </p:spPr>
        <p:txBody>
          <a:bodyPr>
            <a:noAutofit/>
          </a:bodyPr>
          <a:lstStyle/>
          <a:p>
            <a:pPr>
              <a:spcBef>
                <a:spcPts val="400"/>
              </a:spcBef>
            </a:pPr>
            <a:r>
              <a:rPr lang="nb-NO" dirty="0"/>
              <a:t>Tiltak må tilpasses </a:t>
            </a:r>
            <a:br>
              <a:rPr lang="nb-NO" dirty="0"/>
            </a:br>
            <a:r>
              <a:rPr lang="nb-NO" dirty="0"/>
              <a:t>situasjonen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Arbeidstilsynet presiserer at oppfølgingen skal stå i forhold til hendelsens alvorlighetsgrad. Det betyr at tiltakene må tilpasses situasjonen. Arbeidsgiver bør derfor, i samarbeid med den ansatte, vurdere hvilken oppfølging som er riktig og nødvendig – både etter mindre og mer alvorlige hendelser. </a:t>
            </a:r>
          </a:p>
          <a:p>
            <a:pPr marL="0" indent="0">
              <a:buClr>
                <a:schemeClr val="accent1"/>
              </a:buClr>
              <a:buNone/>
            </a:pPr>
            <a:r>
              <a:rPr lang="nb-NO" sz="1600" dirty="0"/>
              <a:t>Målet er å hindre og forebygge fysiske og psykiske helseplager, både på kort og lang sikt.</a:t>
            </a:r>
          </a:p>
        </p:txBody>
      </p:sp>
      <p:sp>
        <p:nvSpPr>
          <p:cNvPr id="4" name="Rounded Rectangle 9">
            <a:extLst>
              <a:ext uri="{FF2B5EF4-FFF2-40B4-BE49-F238E27FC236}">
                <a16:creationId xmlns:a16="http://schemas.microsoft.com/office/drawing/2014/main" id="{D1A69903-8DDA-7494-3AF3-72208DD39BAE}"/>
              </a:ext>
            </a:extLst>
          </p:cNvPr>
          <p:cNvSpPr/>
          <p:nvPr/>
        </p:nvSpPr>
        <p:spPr>
          <a:xfrm>
            <a:off x="7834578" y="2803194"/>
            <a:ext cx="3064480" cy="281605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xtBox 4">
            <a:extLst>
              <a:ext uri="{FF2B5EF4-FFF2-40B4-BE49-F238E27FC236}">
                <a16:creationId xmlns:a16="http://schemas.microsoft.com/office/drawing/2014/main" id="{9C526C12-E74B-80F1-67F6-2FA9E3FB1540}"/>
              </a:ext>
            </a:extLst>
          </p:cNvPr>
          <p:cNvSpPr txBox="1"/>
          <p:nvPr/>
        </p:nvSpPr>
        <p:spPr>
          <a:xfrm>
            <a:off x="8191139" y="3255843"/>
            <a:ext cx="2338156" cy="236340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Tilby støtte for å bearbeide hendelsen.</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Sørge for profesjonell helsehjelp ved behov.</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Iverksette tiltak som kan hindre at noe lignende skjer igjen.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6" name="Rounded Rectangle 6">
            <a:extLst>
              <a:ext uri="{FF2B5EF4-FFF2-40B4-BE49-F238E27FC236}">
                <a16:creationId xmlns:a16="http://schemas.microsoft.com/office/drawing/2014/main" id="{A8B9C46C-874E-29C4-69D5-9356A9911F5F}"/>
              </a:ext>
            </a:extLst>
          </p:cNvPr>
          <p:cNvSpPr/>
          <p:nvPr/>
        </p:nvSpPr>
        <p:spPr>
          <a:xfrm>
            <a:off x="8191138" y="2576867"/>
            <a:ext cx="2240186"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lang="nb-NO" sz="1600" b="1" dirty="0">
                <a:solidFill>
                  <a:srgbClr val="601828"/>
                </a:solidFill>
                <a:latin typeface="Aptos" panose="02110004020202020204"/>
              </a:rPr>
              <a:t>Arbeidsgiver</a:t>
            </a: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 skal: </a:t>
            </a:r>
          </a:p>
        </p:txBody>
      </p:sp>
      <p:pic>
        <p:nvPicPr>
          <p:cNvPr id="7" name="Grafikk 6">
            <a:extLst>
              <a:ext uri="{FF2B5EF4-FFF2-40B4-BE49-F238E27FC236}">
                <a16:creationId xmlns:a16="http://schemas.microsoft.com/office/drawing/2014/main" id="{C5454589-AEDA-2B5D-5FFF-DBF0F70F8CAC}"/>
              </a:ext>
            </a:extLst>
          </p:cNvPr>
          <p:cNvPicPr>
            <a:picLocks noChangeAspect="1"/>
          </p:cNvPicPr>
          <p:nvPr/>
        </p:nvPicPr>
        <p:blipFill>
          <a:blip r:embed="rId3">
            <a:extLst>
              <a:ext uri="{96DAC541-7B7A-43D3-8B79-37D633B846F1}">
                <asvg:svgBlip xmlns:asvg="http://schemas.microsoft.com/office/drawing/2016/SVG/main" r:embed="rId4"/>
              </a:ext>
            </a:extLst>
          </a:blip>
          <a:srcRect r="13775"/>
          <a:stretch/>
        </p:blipFill>
        <p:spPr>
          <a:xfrm>
            <a:off x="9674942" y="631811"/>
            <a:ext cx="2517058" cy="1699514"/>
          </a:xfrm>
          <a:prstGeom prst="rect">
            <a:avLst/>
          </a:prstGeom>
        </p:spPr>
      </p:pic>
    </p:spTree>
    <p:extLst>
      <p:ext uri="{BB962C8B-B14F-4D97-AF65-F5344CB8AC3E}">
        <p14:creationId xmlns:p14="http://schemas.microsoft.com/office/powerpoint/2010/main" val="272403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5965371" cy="1325563"/>
          </a:xfrm>
        </p:spPr>
        <p:txBody>
          <a:bodyPr>
            <a:normAutofit/>
          </a:bodyPr>
          <a:lstStyle/>
          <a:p>
            <a:pPr>
              <a:spcBef>
                <a:spcPts val="400"/>
              </a:spcBef>
            </a:pPr>
            <a:r>
              <a:rPr lang="nb-NO" dirty="0"/>
              <a:t>Hva er stress og emosjonell belastning?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265051"/>
            <a:ext cx="5725885" cy="4201414"/>
          </a:xfrm>
        </p:spPr>
        <p:txBody>
          <a:bodyPr vert="horz" lIns="0" tIns="45720" rIns="91440" bIns="45720" rtlCol="0" anchor="t">
            <a:noAutofit/>
          </a:bodyPr>
          <a:lstStyle/>
          <a:p>
            <a:pPr marL="0" indent="0">
              <a:buClr>
                <a:schemeClr val="accent1"/>
              </a:buClr>
              <a:buNone/>
            </a:pPr>
            <a:r>
              <a:rPr lang="nb-NO" sz="1600" dirty="0"/>
              <a:t>Mange opplever stress og emosjonell belastning i arbeidshverdagen. </a:t>
            </a:r>
            <a:r>
              <a:rPr lang="nb-NO" sz="1600" b="1" dirty="0"/>
              <a:t>Stress</a:t>
            </a:r>
            <a:r>
              <a:rPr lang="nb-NO" sz="1600" dirty="0"/>
              <a:t> oppstår når vi møter krav eller utfordringer vi er usikre på om vi klarer å håndtere.</a:t>
            </a:r>
          </a:p>
          <a:p>
            <a:pPr marL="0" indent="0">
              <a:buClr>
                <a:schemeClr val="accent1"/>
              </a:buClr>
              <a:buNone/>
            </a:pPr>
            <a:r>
              <a:rPr lang="nb-NO" sz="1600" dirty="0"/>
              <a:t>Kortvarig stress kan være positivt og gjøre oss mer motivert og skjerpet. Men hvis stress varer lenge eller oppleves for overveldende, kan det ha negative konsekvenser både for den fysiske og psykiske helsen. </a:t>
            </a:r>
          </a:p>
          <a:p>
            <a:pPr marL="0" indent="0">
              <a:buClr>
                <a:schemeClr val="accent1"/>
              </a:buClr>
              <a:buNone/>
            </a:pPr>
            <a:r>
              <a:rPr lang="nb-NO" sz="1600" dirty="0"/>
              <a:t>De følelsesmessige reaksjonene vi kan få av negativt stress kan føre til </a:t>
            </a:r>
            <a:r>
              <a:rPr lang="nb-NO" sz="1600" b="1" dirty="0"/>
              <a:t>emosjonelle belastninger</a:t>
            </a:r>
            <a:r>
              <a:rPr lang="nb-NO" sz="1600" dirty="0"/>
              <a:t>. Det kan påvirke fysisk og psykisk helse – i form av frykt, frustrasjon eller tristhet. Derfor er det viktig å lære metoder for å håndtere og forebygge stress for å ta vare på egen helse.</a:t>
            </a:r>
          </a:p>
          <a:p>
            <a:pPr marL="0" indent="0">
              <a:buClr>
                <a:schemeClr val="accent1"/>
              </a:buClr>
              <a:buNone/>
            </a:pPr>
            <a:endParaRPr lang="nb-NO" sz="1600" dirty="0"/>
          </a:p>
        </p:txBody>
      </p:sp>
      <p:sp>
        <p:nvSpPr>
          <p:cNvPr id="7" name="Rounded Rectangle 9">
            <a:extLst>
              <a:ext uri="{FF2B5EF4-FFF2-40B4-BE49-F238E27FC236}">
                <a16:creationId xmlns:a16="http://schemas.microsoft.com/office/drawing/2014/main" id="{1B905864-A644-6318-C801-C8D2B21BF859}"/>
              </a:ext>
            </a:extLst>
          </p:cNvPr>
          <p:cNvSpPr/>
          <p:nvPr/>
        </p:nvSpPr>
        <p:spPr>
          <a:xfrm>
            <a:off x="7483425" y="3581053"/>
            <a:ext cx="3750632" cy="268781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A70DE5C6-C133-467B-1404-870288B1E283}"/>
              </a:ext>
            </a:extLst>
          </p:cNvPr>
          <p:cNvSpPr txBox="1"/>
          <p:nvPr/>
        </p:nvSpPr>
        <p:spPr>
          <a:xfrm>
            <a:off x="7839987" y="4033703"/>
            <a:ext cx="3034842" cy="223516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Positivt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forutsigbart og moderat. Det kan gi motivasjon og ekstra energi.</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Negativt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uforutsigbart og gir en følelse av å miste kontroll. Det kan føre til angst, utmattelse og andre helseplager.</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9" name="Rounded Rectangle 6">
            <a:extLst>
              <a:ext uri="{FF2B5EF4-FFF2-40B4-BE49-F238E27FC236}">
                <a16:creationId xmlns:a16="http://schemas.microsoft.com/office/drawing/2014/main" id="{CB5188D4-E324-67A3-C8CC-D269AFB6740C}"/>
              </a:ext>
            </a:extLst>
          </p:cNvPr>
          <p:cNvSpPr/>
          <p:nvPr/>
        </p:nvSpPr>
        <p:spPr>
          <a:xfrm>
            <a:off x="7839986" y="3354726"/>
            <a:ext cx="2810567"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Positivt og negativt stress</a:t>
            </a:r>
          </a:p>
        </p:txBody>
      </p:sp>
      <p:pic>
        <p:nvPicPr>
          <p:cNvPr id="13" name="Grafikk 12">
            <a:extLst>
              <a:ext uri="{FF2B5EF4-FFF2-40B4-BE49-F238E27FC236}">
                <a16:creationId xmlns:a16="http://schemas.microsoft.com/office/drawing/2014/main" id="{2364455D-03A7-F91E-CB59-20B64768E5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07701" y="589133"/>
            <a:ext cx="3167128" cy="2380031"/>
          </a:xfrm>
          <a:prstGeom prst="rect">
            <a:avLst/>
          </a:prstGeom>
        </p:spPr>
      </p:pic>
    </p:spTree>
    <p:extLst>
      <p:ext uri="{BB962C8B-B14F-4D97-AF65-F5344CB8AC3E}">
        <p14:creationId xmlns:p14="http://schemas.microsoft.com/office/powerpoint/2010/main" val="48656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a:spcBef>
                <a:spcPts val="400"/>
              </a:spcBef>
            </a:pPr>
            <a:r>
              <a:rPr lang="nb-NO" dirty="0"/>
              <a:t>Ulike typer stress</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993193" cy="792371"/>
          </a:xfrm>
        </p:spPr>
        <p:txBody>
          <a:bodyPr vert="horz" lIns="0" tIns="45720" rIns="91440" bIns="45720" rtlCol="0" anchor="t">
            <a:noAutofit/>
          </a:bodyPr>
          <a:lstStyle/>
          <a:p>
            <a:pPr marL="0" indent="0">
              <a:buClr>
                <a:schemeClr val="accent1"/>
              </a:buClr>
              <a:buNone/>
            </a:pPr>
            <a:r>
              <a:rPr lang="nb-NO" sz="1400" dirty="0"/>
              <a:t>Når noe skjer, får vi en reaksjon – men reaksjonen kan være forskjellig fra person til person. Det er viktig å være klar over at vold og trusler kan gi reaksjoner både umiddelbart og over tid. Små belastninger over tid kan også påvirke helsen negativt.</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727723" cy="2921293"/>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2" y="3769925"/>
            <a:ext cx="6076193" cy="2235164"/>
          </a:xfrm>
          <a:prstGeom prst="rect">
            <a:avLst/>
          </a:prstGeom>
          <a:noFill/>
        </p:spPr>
        <p:txBody>
          <a:bodyPr wrap="square" lIns="91440" tIns="45720" rIns="91440" bIns="45720" anchor="t">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Kumulativt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Stress som bygger seg opp over tid på grunn av vedvarende belastning.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Stressreaksjoner på vold og trusler:</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 Ansatte som blir utsatt for vold og trusler kan få et økt stressnivå og oppleve å være i konstant beredskap. Dette kan gå ut over søvn, konsentrasjon og dagliglivet. </a:t>
            </a:r>
            <a:endParaRPr lang="nb-NO" sz="1400" b="0" i="0" u="none" strike="noStrike" kern="1200" cap="none" spc="0" normalizeH="0" baseline="0" noProof="0" dirty="0">
              <a:ln>
                <a:noFill/>
              </a:ln>
              <a:solidFill>
                <a:schemeClr val="tx2"/>
              </a:solidFill>
              <a:effectLst/>
              <a:uLnTx/>
              <a:uFillTx/>
              <a:latin typeface="Aptos" panose="02110004020202020204"/>
            </a:endParaRP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Uforutsigbar og krevende arbeidshverdag: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Når arbeidsdagen er uforutsigbar og belastningen høy, kan ansatte føle at de mister kontroll. Det gjør dem mer sårbare for stress. </a:t>
            </a: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88075"/>
            <a:ext cx="5182288" cy="45552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Ansatte i skolen kan oppleve ulike </a:t>
            </a:r>
            <a:r>
              <a:rPr lang="nb-NO" sz="1600" b="1" dirty="0">
                <a:solidFill>
                  <a:schemeClr val="tx2"/>
                </a:solidFill>
                <a:latin typeface="Aptos" panose="02110004020202020204"/>
              </a:rPr>
              <a:t>former for </a:t>
            </a: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stress:</a:t>
            </a:r>
          </a:p>
        </p:txBody>
      </p:sp>
      <p:pic>
        <p:nvPicPr>
          <p:cNvPr id="16" name="Grafikk 15">
            <a:extLst>
              <a:ext uri="{FF2B5EF4-FFF2-40B4-BE49-F238E27FC236}">
                <a16:creationId xmlns:a16="http://schemas.microsoft.com/office/drawing/2014/main" id="{2B5F3128-26CD-E73B-86B8-F67F9648F0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46297" y="2779935"/>
            <a:ext cx="4292600" cy="3225800"/>
          </a:xfrm>
          <a:prstGeom prst="rect">
            <a:avLst/>
          </a:prstGeom>
        </p:spPr>
      </p:pic>
    </p:spTree>
    <p:extLst>
      <p:ext uri="{BB962C8B-B14F-4D97-AF65-F5344CB8AC3E}">
        <p14:creationId xmlns:p14="http://schemas.microsoft.com/office/powerpoint/2010/main" val="1443918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3BD40-4F6A-32E0-0843-4B2230DDC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3F0F4-A6BC-6DB1-AF5E-1EE553221C88}"/>
              </a:ext>
            </a:extLst>
          </p:cNvPr>
          <p:cNvSpPr>
            <a:spLocks noGrp="1"/>
          </p:cNvSpPr>
          <p:nvPr>
            <p:ph type="title"/>
          </p:nvPr>
        </p:nvSpPr>
        <p:spPr>
          <a:xfrm>
            <a:off x="838200" y="497647"/>
            <a:ext cx="5970224" cy="1325563"/>
          </a:xfrm>
        </p:spPr>
        <p:txBody>
          <a:bodyPr>
            <a:normAutofit/>
          </a:bodyPr>
          <a:lstStyle/>
          <a:p>
            <a:pPr>
              <a:spcBef>
                <a:spcPts val="400"/>
              </a:spcBef>
            </a:pPr>
            <a:r>
              <a:rPr lang="nb-NO" dirty="0"/>
              <a:t>Oppfølging av elevene </a:t>
            </a:r>
            <a:endParaRPr lang="nb-NO" b="1" dirty="0"/>
          </a:p>
        </p:txBody>
      </p:sp>
      <p:sp>
        <p:nvSpPr>
          <p:cNvPr id="3" name="Content Placeholder 2">
            <a:extLst>
              <a:ext uri="{FF2B5EF4-FFF2-40B4-BE49-F238E27FC236}">
                <a16:creationId xmlns:a16="http://schemas.microsoft.com/office/drawing/2014/main" id="{54707FC7-2DFB-B606-32A4-52F61987A99C}"/>
              </a:ext>
            </a:extLst>
          </p:cNvPr>
          <p:cNvSpPr>
            <a:spLocks noGrp="1"/>
          </p:cNvSpPr>
          <p:nvPr>
            <p:ph idx="1"/>
          </p:nvPr>
        </p:nvSpPr>
        <p:spPr>
          <a:xfrm>
            <a:off x="838201" y="1970261"/>
            <a:ext cx="6491748" cy="4162633"/>
          </a:xfrm>
        </p:spPr>
        <p:txBody>
          <a:bodyPr vert="horz" lIns="0" tIns="45720" rIns="91440" bIns="45720" rtlCol="0" anchor="t">
            <a:noAutofit/>
          </a:bodyPr>
          <a:lstStyle/>
          <a:p>
            <a:pPr marL="0" indent="0">
              <a:buClr>
                <a:schemeClr val="accent1"/>
              </a:buClr>
              <a:buNone/>
            </a:pPr>
            <a:r>
              <a:rPr lang="nb-NO" sz="1600" dirty="0"/>
              <a:t>Både eleven som utøvde volden, elevene som ble utsatt for hendelsen og vitner til det som skjedde skal få oppfølging. </a:t>
            </a:r>
          </a:p>
          <a:p>
            <a:pPr>
              <a:buClr>
                <a:schemeClr val="accent1"/>
              </a:buClr>
            </a:pPr>
            <a:r>
              <a:rPr lang="nb-NO" sz="1600" dirty="0"/>
              <a:t>Det er viktig at elevene føler seg trygge og ivaretatt både med en gang og over tid. De må lyttes til og det må iverksettes tiltak. </a:t>
            </a:r>
          </a:p>
          <a:p>
            <a:pPr>
              <a:buClr>
                <a:schemeClr val="accent1"/>
              </a:buClr>
            </a:pPr>
            <a:r>
              <a:rPr lang="nb-NO" sz="1600" dirty="0"/>
              <a:t>Foresatte skal informeres og involveres. </a:t>
            </a:r>
          </a:p>
          <a:p>
            <a:pPr>
              <a:buClr>
                <a:schemeClr val="accent1"/>
              </a:buClr>
            </a:pPr>
            <a:r>
              <a:rPr lang="nb-NO" sz="1600" dirty="0"/>
              <a:t>Skolehelsetjenesten og andre støttetjenester kan kobles på ved behov. </a:t>
            </a:r>
          </a:p>
          <a:p>
            <a:pPr>
              <a:buClr>
                <a:schemeClr val="accent1"/>
              </a:buClr>
            </a:pPr>
            <a:r>
              <a:rPr lang="nb-NO" sz="1600" dirty="0"/>
              <a:t>Utdanningsdirektoratet tilbyr ressurser og veiledning for å støtte skolene i arbeidet med å skape et trygt og godt skolemiljø. </a:t>
            </a:r>
          </a:p>
          <a:p>
            <a:pPr>
              <a:buClr>
                <a:schemeClr val="accent1"/>
              </a:buClr>
            </a:pPr>
            <a:r>
              <a:rPr lang="nb-NO" sz="1600" dirty="0"/>
              <a:t>Alle skoler har egne rutiner for arbeidet med skolemiljøet og oppfølging av elever. Alle ansatte skal kjenne til disse. </a:t>
            </a:r>
          </a:p>
        </p:txBody>
      </p:sp>
      <p:pic>
        <p:nvPicPr>
          <p:cNvPr id="13" name="Grafikk 12">
            <a:extLst>
              <a:ext uri="{FF2B5EF4-FFF2-40B4-BE49-F238E27FC236}">
                <a16:creationId xmlns:a16="http://schemas.microsoft.com/office/drawing/2014/main" id="{05F27467-9C9E-F4D4-F8EB-971668B439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9062" y="1089498"/>
            <a:ext cx="2156364" cy="5043396"/>
          </a:xfrm>
          <a:prstGeom prst="rect">
            <a:avLst/>
          </a:prstGeom>
        </p:spPr>
      </p:pic>
    </p:spTree>
    <p:extLst>
      <p:ext uri="{BB962C8B-B14F-4D97-AF65-F5344CB8AC3E}">
        <p14:creationId xmlns:p14="http://schemas.microsoft.com/office/powerpoint/2010/main" val="247733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6550742" cy="1325563"/>
          </a:xfrm>
        </p:spPr>
        <p:txBody>
          <a:bodyPr>
            <a:normAutofit/>
          </a:bodyPr>
          <a:lstStyle/>
          <a:p>
            <a:pPr marL="0" indent="0">
              <a:spcBef>
                <a:spcPts val="400"/>
              </a:spcBef>
              <a:buNone/>
            </a:pPr>
            <a:r>
              <a:rPr lang="nb-NO" b="1" dirty="0"/>
              <a:t>Oppfølging av ansatte </a:t>
            </a:r>
            <a:br>
              <a:rPr lang="nb-NO" b="1" dirty="0"/>
            </a:br>
            <a:r>
              <a:rPr lang="nb-NO" b="1" dirty="0"/>
              <a:t>– tre steg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571543"/>
            <a:ext cx="6550743" cy="4162633"/>
          </a:xfrm>
        </p:spPr>
        <p:txBody>
          <a:bodyPr>
            <a:noAutofit/>
          </a:bodyPr>
          <a:lstStyle/>
          <a:p>
            <a:pPr marL="0" indent="0">
              <a:buClr>
                <a:schemeClr val="accent1"/>
              </a:buClr>
              <a:buNone/>
            </a:pPr>
            <a:r>
              <a:rPr lang="nb-NO" sz="1400" dirty="0"/>
              <a:t>Når alle ansatte kjenner til gode rutiner for å forebygge, håndtere og følge opp vold og trusler, skaper det trygghet og forutsigbarhet. Samtaler og støtte etter en hendelse av vold og trusler er viktig fordi god oppfølging kan bidra til å redusere de negative konsekvensene.</a:t>
            </a:r>
          </a:p>
          <a:p>
            <a:pPr marL="0" indent="0">
              <a:buClr>
                <a:schemeClr val="accent1"/>
              </a:buClr>
              <a:buNone/>
            </a:pPr>
            <a:r>
              <a:rPr lang="nb-NO" sz="1400" dirty="0"/>
              <a:t>De regionale ressurssentrene om vold, traumatisk stress og selvmordsforebygging (RVTS) anbefaler at skolen legger til rette for oppfølging av ansatte i følgende tre steg: </a:t>
            </a:r>
          </a:p>
          <a:p>
            <a:pPr>
              <a:lnSpc>
                <a:spcPct val="100000"/>
              </a:lnSpc>
              <a:buClr>
                <a:schemeClr val="accent1"/>
              </a:buClr>
            </a:pPr>
            <a:r>
              <a:rPr lang="nb-NO" sz="1400" b="1" dirty="0"/>
              <a:t>Avlastningssamtale </a:t>
            </a:r>
            <a:r>
              <a:rPr lang="nb-NO" sz="1400" dirty="0"/>
              <a:t>rett etter hendelsen </a:t>
            </a:r>
          </a:p>
          <a:p>
            <a:pPr>
              <a:lnSpc>
                <a:spcPct val="100000"/>
              </a:lnSpc>
              <a:buClr>
                <a:schemeClr val="accent1"/>
              </a:buClr>
            </a:pPr>
            <a:r>
              <a:rPr lang="nb-NO" sz="1400" b="1" dirty="0"/>
              <a:t>Oppfølgingssamtale </a:t>
            </a:r>
            <a:r>
              <a:rPr lang="nb-NO" sz="1400" dirty="0"/>
              <a:t>etter 3-5 dager </a:t>
            </a:r>
          </a:p>
          <a:p>
            <a:pPr>
              <a:lnSpc>
                <a:spcPct val="100000"/>
              </a:lnSpc>
              <a:buClr>
                <a:schemeClr val="accent1"/>
              </a:buClr>
            </a:pPr>
            <a:r>
              <a:rPr lang="nb-NO" sz="1400" b="1" dirty="0"/>
              <a:t>Oppfølgingssamtale </a:t>
            </a:r>
            <a:r>
              <a:rPr lang="nb-NO" sz="1400" dirty="0"/>
              <a:t>etter 2-3 uker </a:t>
            </a:r>
          </a:p>
          <a:p>
            <a:pPr marL="0" indent="0">
              <a:lnSpc>
                <a:spcPct val="100000"/>
              </a:lnSpc>
              <a:buClr>
                <a:schemeClr val="accent1"/>
              </a:buClr>
              <a:buNone/>
            </a:pPr>
            <a:r>
              <a:rPr lang="nb-NO" sz="1400" dirty="0"/>
              <a:t>Samtalene skal bidra til å skape trygghet for dem som er berørt. Målet er å skape oversikt over situasjonen, vurdere behovet for individuell oppfølging, forebygge psykososiale senskader og redusere stressreaksjoner. </a:t>
            </a:r>
          </a:p>
        </p:txBody>
      </p:sp>
      <p:pic>
        <p:nvPicPr>
          <p:cNvPr id="5" name="Grafikk 4">
            <a:extLst>
              <a:ext uri="{FF2B5EF4-FFF2-40B4-BE49-F238E27FC236}">
                <a16:creationId xmlns:a16="http://schemas.microsoft.com/office/drawing/2014/main" id="{AEBB38C5-4DEF-A4C7-AF90-357E71FBCF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82285" y="865198"/>
            <a:ext cx="2972196" cy="3735696"/>
          </a:xfrm>
          <a:prstGeom prst="rect">
            <a:avLst/>
          </a:prstGeom>
        </p:spPr>
      </p:pic>
      <p:sp>
        <p:nvSpPr>
          <p:cNvPr id="11" name="Rounded Rectangle 9">
            <a:extLst>
              <a:ext uri="{FF2B5EF4-FFF2-40B4-BE49-F238E27FC236}">
                <a16:creationId xmlns:a16="http://schemas.microsoft.com/office/drawing/2014/main" id="{3BB372C1-70C4-A2CE-58F4-4249B6417EC7}"/>
              </a:ext>
            </a:extLst>
          </p:cNvPr>
          <p:cNvSpPr/>
          <p:nvPr/>
        </p:nvSpPr>
        <p:spPr>
          <a:xfrm>
            <a:off x="7515733" y="5076329"/>
            <a:ext cx="3838068" cy="126547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xtBox 4">
            <a:extLst>
              <a:ext uri="{FF2B5EF4-FFF2-40B4-BE49-F238E27FC236}">
                <a16:creationId xmlns:a16="http://schemas.microsoft.com/office/drawing/2014/main" id="{70079D61-4CBE-DB58-19D8-0A95F18C8F6B}"/>
              </a:ext>
            </a:extLst>
          </p:cNvPr>
          <p:cNvSpPr txBox="1"/>
          <p:nvPr/>
        </p:nvSpPr>
        <p:spPr>
          <a:xfrm>
            <a:off x="7872294" y="5442332"/>
            <a:ext cx="3182187" cy="666208"/>
          </a:xfrm>
          <a:prstGeom prst="rect">
            <a:avLst/>
          </a:prstGeom>
          <a:noFill/>
        </p:spPr>
        <p:txBody>
          <a:bodyPr wrap="square">
            <a:spAutoFit/>
          </a:bodyPr>
          <a:lstStyle/>
          <a:p>
            <a:pPr>
              <a:lnSpc>
                <a:spcPct val="120000"/>
              </a:lnSpc>
            </a:pPr>
            <a:r>
              <a:rPr lang="nb-NO" sz="1600" dirty="0">
                <a:solidFill>
                  <a:schemeClr val="tx2"/>
                </a:solidFill>
              </a:rPr>
              <a:t>Samtalene skal dokumenteres, og eventuelle tiltak må skrives ned.</a:t>
            </a:r>
          </a:p>
        </p:txBody>
      </p:sp>
      <p:sp>
        <p:nvSpPr>
          <p:cNvPr id="13" name="Rounded Rectangle 6">
            <a:extLst>
              <a:ext uri="{FF2B5EF4-FFF2-40B4-BE49-F238E27FC236}">
                <a16:creationId xmlns:a16="http://schemas.microsoft.com/office/drawing/2014/main" id="{57D1DBC9-426C-8B69-2A6A-FAE244297DB0}"/>
              </a:ext>
            </a:extLst>
          </p:cNvPr>
          <p:cNvSpPr/>
          <p:nvPr/>
        </p:nvSpPr>
        <p:spPr>
          <a:xfrm>
            <a:off x="7872294" y="4850002"/>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10783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C0D0024A-CD2E-5920-C4D1-50C35C30F3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7935" y="1060054"/>
            <a:ext cx="1922508" cy="1722677"/>
          </a:xfrm>
          <a:prstGeom prst="rect">
            <a:avLst/>
          </a:prstGeom>
        </p:spPr>
      </p:pic>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8"/>
            <a:ext cx="5257800" cy="1325563"/>
          </a:xfrm>
        </p:spPr>
        <p:txBody>
          <a:bodyPr>
            <a:normAutofit/>
          </a:bodyPr>
          <a:lstStyle/>
          <a:p>
            <a:r>
              <a:rPr lang="nb-NO" dirty="0"/>
              <a:t>Avlastningssamtale </a:t>
            </a:r>
            <a:r>
              <a:rPr lang="nb-NO" b="0" dirty="0"/>
              <a:t>like etter hendelsen </a:t>
            </a:r>
            <a:endParaRPr lang="nb-NO" sz="3200" b="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6918900" y="2803063"/>
            <a:ext cx="4695167" cy="3373899"/>
          </a:xfrm>
          <a:prstGeom prst="roundRect">
            <a:avLst>
              <a:gd name="adj" fmla="val 124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7275461" y="3255713"/>
            <a:ext cx="4132896" cy="2921313"/>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400" dirty="0">
                <a:solidFill>
                  <a:schemeClr val="tx2"/>
                </a:solidFill>
              </a:rPr>
              <a:t>Sørg for at samtalen foregår i et trygt </a:t>
            </a:r>
            <a:br>
              <a:rPr lang="nb-NO" sz="1400" dirty="0">
                <a:solidFill>
                  <a:schemeClr val="tx2"/>
                </a:solidFill>
              </a:rPr>
            </a:br>
            <a:r>
              <a:rPr lang="nb-NO" sz="1400" dirty="0">
                <a:solidFill>
                  <a:schemeClr val="tx2"/>
                </a:solidFill>
              </a:rPr>
              <a:t>og fortrolig rom. </a:t>
            </a:r>
          </a:p>
          <a:p>
            <a:pPr marL="285750" indent="-285750">
              <a:lnSpc>
                <a:spcPct val="120000"/>
              </a:lnSpc>
              <a:buClr>
                <a:schemeClr val="accent1"/>
              </a:buClr>
              <a:buFont typeface="Arial" panose="020B0604020202020204" pitchFamily="34" charset="0"/>
              <a:buChar char="•"/>
            </a:pPr>
            <a:r>
              <a:rPr lang="nb-NO" sz="1400" dirty="0">
                <a:solidFill>
                  <a:schemeClr val="tx2"/>
                </a:solidFill>
              </a:rPr>
              <a:t>Lytt aktivt og vær mentalt til stede.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åpenhet for den ansattes opplevelse.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forståelse for ulike reaksjoner. </a:t>
            </a:r>
          </a:p>
          <a:p>
            <a:pPr marL="285750" indent="-285750">
              <a:lnSpc>
                <a:spcPct val="120000"/>
              </a:lnSpc>
              <a:buClr>
                <a:schemeClr val="accent1"/>
              </a:buClr>
              <a:buFont typeface="Arial" panose="020B0604020202020204" pitchFamily="34" charset="0"/>
              <a:buChar char="•"/>
            </a:pPr>
            <a:r>
              <a:rPr lang="nb-NO" sz="1400" dirty="0">
                <a:solidFill>
                  <a:schemeClr val="tx2"/>
                </a:solidFill>
              </a:rPr>
              <a:t>Fokuser på fakta og hva som faktisk skjedde.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komme med løsninger og «gode råd».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evaluer hendelsen i denne samtalen. Det kan skape skyldfølelse og gjøre bearbeidingen vanskeligere.</a:t>
            </a:r>
          </a:p>
          <a:p>
            <a:pPr marL="285750" indent="-285750">
              <a:lnSpc>
                <a:spcPct val="120000"/>
              </a:lnSpc>
              <a:buClr>
                <a:schemeClr val="accent1"/>
              </a:buClr>
              <a:buFont typeface="Arial" panose="020B0604020202020204" pitchFamily="34" charset="0"/>
              <a:buChar char="•"/>
            </a:pPr>
            <a:endParaRPr lang="nb-NO" sz="14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7275462" y="2576736"/>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
        <p:nvSpPr>
          <p:cNvPr id="6" name="Plassholder for innhold 5">
            <a:extLst>
              <a:ext uri="{FF2B5EF4-FFF2-40B4-BE49-F238E27FC236}">
                <a16:creationId xmlns:a16="http://schemas.microsoft.com/office/drawing/2014/main" id="{489CB91B-AA58-D42D-D9A2-89388460221F}"/>
              </a:ext>
            </a:extLst>
          </p:cNvPr>
          <p:cNvSpPr>
            <a:spLocks noGrp="1"/>
          </p:cNvSpPr>
          <p:nvPr>
            <p:ph idx="1"/>
          </p:nvPr>
        </p:nvSpPr>
        <p:spPr>
          <a:xfrm>
            <a:off x="838200" y="2160035"/>
            <a:ext cx="5620432" cy="4162633"/>
          </a:xfrm>
        </p:spPr>
        <p:txBody>
          <a:bodyPr>
            <a:normAutofit/>
          </a:bodyPr>
          <a:lstStyle/>
          <a:p>
            <a:pPr marL="0" indent="0">
              <a:buClr>
                <a:schemeClr val="accent1"/>
              </a:buClr>
              <a:buNone/>
            </a:pPr>
            <a:r>
              <a:rPr lang="nb-NO" sz="1500" dirty="0"/>
              <a:t>En ansatt som har blitt utsatt for vold eller trusler skal få tilbud om en samtale rett etter hendelsen. Målet med samtalen er å gi trøst og støtte, lytte, være til stede og vise forståelse for den ansattes reaksjoner. Samtalen skal også brukes til å legge en plan for videre oppfølging. Ved behov skal den ansatte få tilbud om profesjonell helsehjelp, for eksempel fra bedriftshelsetjenesten, fastlegen eller andre fagpersoner. </a:t>
            </a:r>
          </a:p>
          <a:p>
            <a:pPr marL="0" indent="0">
              <a:buClr>
                <a:schemeClr val="accent1"/>
              </a:buClr>
              <a:buNone/>
            </a:pPr>
            <a:r>
              <a:rPr lang="nb-NO" sz="1500" dirty="0"/>
              <a:t>Rett etter en hendelse kan det være vanskelig for den ansatte å vite hva som vil hjelpe. Mange føler seg slitne og ønsker å dra raskt hjem. Derfor er det er viktig at ledelsen oppfordrer til å delta i avlastningssamtalen før den ansatte drar hjem. Dette bidrar til at den ansatte ivaretas, og at behovet for videre oppfølging er avklart. Samtalen kan forhindre at den ansatte blir sittende igjen alene med egne tanker og følelser. </a:t>
            </a:r>
          </a:p>
          <a:p>
            <a:pPr marL="0" indent="0">
              <a:buClr>
                <a:schemeClr val="accent1"/>
              </a:buClr>
              <a:buNone/>
            </a:pPr>
            <a:endParaRPr lang="nb-NO" sz="1500" dirty="0"/>
          </a:p>
          <a:p>
            <a:endParaRPr lang="nb-NO" sz="1500" dirty="0"/>
          </a:p>
        </p:txBody>
      </p:sp>
    </p:spTree>
    <p:extLst>
      <p:ext uri="{BB962C8B-B14F-4D97-AF65-F5344CB8AC3E}">
        <p14:creationId xmlns:p14="http://schemas.microsoft.com/office/powerpoint/2010/main" val="323945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k 13">
            <a:extLst>
              <a:ext uri="{FF2B5EF4-FFF2-40B4-BE49-F238E27FC236}">
                <a16:creationId xmlns:a16="http://schemas.microsoft.com/office/drawing/2014/main" id="{06345455-73EC-39C5-3D3F-91E6469F14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4051" y="1483045"/>
            <a:ext cx="2964507" cy="2930820"/>
          </a:xfrm>
          <a:prstGeom prst="rect">
            <a:avLst/>
          </a:prstGeom>
        </p:spPr>
      </p:pic>
      <p:sp>
        <p:nvSpPr>
          <p:cNvPr id="13" name="Rounded Rectangle 9">
            <a:extLst>
              <a:ext uri="{FF2B5EF4-FFF2-40B4-BE49-F238E27FC236}">
                <a16:creationId xmlns:a16="http://schemas.microsoft.com/office/drawing/2014/main" id="{85CAD21C-BEC2-3013-388F-0116FE406FAE}"/>
              </a:ext>
            </a:extLst>
          </p:cNvPr>
          <p:cNvSpPr/>
          <p:nvPr/>
        </p:nvSpPr>
        <p:spPr>
          <a:xfrm>
            <a:off x="7733219" y="4155975"/>
            <a:ext cx="3265339" cy="1625380"/>
          </a:xfrm>
          <a:prstGeom prst="roundRect">
            <a:avLst>
              <a:gd name="adj" fmla="val 942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10515600" cy="1325563"/>
          </a:xfrm>
        </p:spPr>
        <p:txBody>
          <a:bodyPr>
            <a:normAutofit/>
          </a:bodyPr>
          <a:lstStyle/>
          <a:p>
            <a:r>
              <a:rPr lang="nb-NO" dirty="0"/>
              <a:t>Oppfølgingssamtale </a:t>
            </a:r>
            <a:br>
              <a:rPr lang="nb-NO" dirty="0"/>
            </a:br>
            <a:r>
              <a:rPr lang="nb-NO" b="0" dirty="0"/>
              <a:t>etter 3-5 dager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200" y="2220983"/>
            <a:ext cx="6136898"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Det anbefales at det gjennomføres minst to oppfølgingssamtaler. Ved behov eller ønske kan det være aktuelt med flere.</a:t>
            </a:r>
          </a:p>
          <a:p>
            <a:pPr marL="0" indent="0">
              <a:buClr>
                <a:schemeClr val="accent1"/>
              </a:buClr>
              <a:buFont typeface="Arial" panose="020B0604020202020204" pitchFamily="34" charset="0"/>
              <a:buNone/>
            </a:pPr>
            <a:r>
              <a:rPr lang="nb-NO" sz="1600" dirty="0"/>
              <a:t>Oppfølgingssamtalen er en strukturert samtale for å forebygge unødvendig stress. Samtalen skal også vurdere behovet for å iverksette tiltak for videre oppfølging, tilrettelegging og bistand fra for eksempel bedriftshelsetjenesten (BHT). </a:t>
            </a:r>
          </a:p>
          <a:p>
            <a:pPr marL="0" indent="0">
              <a:buClr>
                <a:schemeClr val="accent1"/>
              </a:buClr>
              <a:buFont typeface="Arial" panose="020B0604020202020204" pitchFamily="34" charset="0"/>
              <a:buNone/>
            </a:pPr>
            <a:r>
              <a:rPr lang="nb-NO" sz="1600" dirty="0"/>
              <a:t>Hovedfokus skal være på informasjonsdeling og refleksjon rundt hvordan den ansatte har det, med vekt på mestring, aktiv medvirkning, samarbeid og forebygging. </a:t>
            </a:r>
          </a:p>
          <a:p>
            <a:pPr marL="0" indent="0">
              <a:buClr>
                <a:schemeClr val="accent1"/>
              </a:buClr>
              <a:buFont typeface="Arial" panose="020B0604020202020204" pitchFamily="34" charset="0"/>
              <a:buNone/>
            </a:pPr>
            <a:r>
              <a:rPr lang="nb-NO" sz="1600" dirty="0"/>
              <a:t>Vurder sammen med den ansatte om det er behov for flere samtaler, tilrettelegging eller andre tiltak. </a:t>
            </a:r>
          </a:p>
          <a:p>
            <a:pPr marL="0" indent="0">
              <a:buClr>
                <a:schemeClr val="accent1"/>
              </a:buClr>
              <a:buFont typeface="Arial" panose="020B0604020202020204" pitchFamily="34" charset="0"/>
              <a:buNone/>
            </a:pPr>
            <a:endParaRPr lang="nb-NO" sz="1600" dirty="0"/>
          </a:p>
        </p:txBody>
      </p:sp>
      <p:sp>
        <p:nvSpPr>
          <p:cNvPr id="18" name="Rounded Rectangle 6">
            <a:extLst>
              <a:ext uri="{FF2B5EF4-FFF2-40B4-BE49-F238E27FC236}">
                <a16:creationId xmlns:a16="http://schemas.microsoft.com/office/drawing/2014/main" id="{3733E0D2-B7C3-DD6E-8374-56E8C160763F}"/>
              </a:ext>
            </a:extLst>
          </p:cNvPr>
          <p:cNvSpPr/>
          <p:nvPr/>
        </p:nvSpPr>
        <p:spPr>
          <a:xfrm>
            <a:off x="8066357" y="3734889"/>
            <a:ext cx="2599062" cy="678976"/>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Viktig at leder stiller spørsmål som</a:t>
            </a:r>
          </a:p>
        </p:txBody>
      </p:sp>
      <p:sp>
        <p:nvSpPr>
          <p:cNvPr id="19" name="TextBox 4">
            <a:extLst>
              <a:ext uri="{FF2B5EF4-FFF2-40B4-BE49-F238E27FC236}">
                <a16:creationId xmlns:a16="http://schemas.microsoft.com/office/drawing/2014/main" id="{749EFEBE-87DC-15D6-7C02-CA12DC95536E}"/>
              </a:ext>
            </a:extLst>
          </p:cNvPr>
          <p:cNvSpPr txBox="1"/>
          <p:nvPr/>
        </p:nvSpPr>
        <p:spPr>
          <a:xfrm>
            <a:off x="8001289" y="4587153"/>
            <a:ext cx="2761294" cy="961674"/>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du det etter det som skjedde?</a:t>
            </a:r>
          </a:p>
          <a:p>
            <a:pPr marL="285750" indent="-285750">
              <a:lnSpc>
                <a:spcPct val="120000"/>
              </a:lnSpc>
              <a:buClr>
                <a:schemeClr val="accent1"/>
              </a:buClr>
              <a:buFont typeface="Arial" panose="020B0604020202020204" pitchFamily="34" charset="0"/>
              <a:buChar char="•"/>
            </a:pPr>
            <a:r>
              <a:rPr lang="nb-NO" sz="1600" dirty="0">
                <a:solidFill>
                  <a:schemeClr val="tx2"/>
                </a:solidFill>
              </a:rPr>
              <a:t>Hva kan vi gjøre for deg?</a:t>
            </a:r>
          </a:p>
        </p:txBody>
      </p:sp>
    </p:spTree>
    <p:extLst>
      <p:ext uri="{BB962C8B-B14F-4D97-AF65-F5344CB8AC3E}">
        <p14:creationId xmlns:p14="http://schemas.microsoft.com/office/powerpoint/2010/main" val="169315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50753"/>
            <a:ext cx="10515600" cy="1325563"/>
          </a:xfrm>
        </p:spPr>
        <p:txBody>
          <a:bodyPr>
            <a:normAutofit/>
          </a:bodyPr>
          <a:lstStyle/>
          <a:p>
            <a:r>
              <a:rPr lang="nb-NO" dirty="0"/>
              <a:t>Oppfølgingssamtale </a:t>
            </a:r>
            <a:br>
              <a:rPr lang="nb-NO" dirty="0"/>
            </a:br>
            <a:r>
              <a:rPr lang="nb-NO" b="0" dirty="0"/>
              <a:t>etter 2-3 uker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199" y="2266138"/>
            <a:ext cx="6539775"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I denne samtalen følger man opp den ansatte ved å gå gjennom de samme temaene som i den første oppfølgingssamtalen. Det har gått litt tid, og både inntrykkene og opplevelsen av hendelsen kan ha endret seg. Det samme kan være tilfelle med den ansattes behov.</a:t>
            </a:r>
          </a:p>
          <a:p>
            <a:pPr>
              <a:buClr>
                <a:schemeClr val="accent1"/>
              </a:buClr>
            </a:pPr>
            <a:r>
              <a:rPr lang="nb-NO" sz="1600" dirty="0"/>
              <a:t>Hvordan har du det nå? </a:t>
            </a:r>
          </a:p>
          <a:p>
            <a:pPr>
              <a:buClr>
                <a:schemeClr val="accent1"/>
              </a:buClr>
            </a:pPr>
            <a:r>
              <a:rPr lang="nb-NO" sz="1600" dirty="0"/>
              <a:t>Hva tenker du om opplevelsen nå? </a:t>
            </a:r>
          </a:p>
          <a:p>
            <a:pPr>
              <a:buClr>
                <a:schemeClr val="accent1"/>
              </a:buClr>
            </a:pPr>
            <a:r>
              <a:rPr lang="nb-NO" sz="1600" dirty="0"/>
              <a:t>Hvilke deler av hendelsen tenker du mest på nå i etterkant? </a:t>
            </a:r>
          </a:p>
          <a:p>
            <a:pPr>
              <a:buClr>
                <a:schemeClr val="accent1"/>
              </a:buClr>
            </a:pPr>
            <a:r>
              <a:rPr lang="nb-NO" sz="1600" dirty="0"/>
              <a:t>Hva ønsker du at vi bidrar med fremover? </a:t>
            </a:r>
          </a:p>
          <a:p>
            <a:pPr marL="0" indent="0">
              <a:buClr>
                <a:schemeClr val="accent1"/>
              </a:buClr>
              <a:buFont typeface="Arial" panose="020B0604020202020204" pitchFamily="34" charset="0"/>
              <a:buNone/>
            </a:pPr>
            <a:r>
              <a:rPr lang="nb-NO" sz="1600" dirty="0"/>
              <a:t>Oppsummer møtet i etterkant med vekt på læringspunkter. Avtal eventuelt flere møter, oppfølging, tilrettelegging og hvem som gjør hva videre. </a:t>
            </a:r>
          </a:p>
          <a:p>
            <a:pPr marL="0" indent="0">
              <a:buClr>
                <a:schemeClr val="accent1"/>
              </a:buClr>
              <a:buFont typeface="Arial" panose="020B0604020202020204" pitchFamily="34" charset="0"/>
              <a:buNone/>
            </a:pPr>
            <a:endParaRPr lang="nb-NO" sz="1600" dirty="0"/>
          </a:p>
        </p:txBody>
      </p:sp>
      <p:pic>
        <p:nvPicPr>
          <p:cNvPr id="3" name="Grafikk 2">
            <a:extLst>
              <a:ext uri="{FF2B5EF4-FFF2-40B4-BE49-F238E27FC236}">
                <a16:creationId xmlns:a16="http://schemas.microsoft.com/office/drawing/2014/main" id="{3B90B52F-16E7-D0B7-CF65-45E2C301A2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65924" y="3066405"/>
            <a:ext cx="3318270" cy="2787707"/>
          </a:xfrm>
          <a:prstGeom prst="rect">
            <a:avLst/>
          </a:prstGeom>
        </p:spPr>
      </p:pic>
    </p:spTree>
    <p:extLst>
      <p:ext uri="{BB962C8B-B14F-4D97-AF65-F5344CB8AC3E}">
        <p14:creationId xmlns:p14="http://schemas.microsoft.com/office/powerpoint/2010/main" val="3386040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200" y="748370"/>
            <a:ext cx="5970224" cy="1325563"/>
          </a:xfrm>
        </p:spPr>
        <p:txBody>
          <a:bodyPr>
            <a:normAutofit/>
          </a:bodyPr>
          <a:lstStyle/>
          <a:p>
            <a:pPr marL="0" indent="0">
              <a:spcBef>
                <a:spcPts val="400"/>
              </a:spcBef>
              <a:buNone/>
            </a:pPr>
            <a:r>
              <a:rPr lang="nb-NO" b="1" dirty="0"/>
              <a:t>Gruppesamtale</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220984"/>
            <a:ext cx="5621593" cy="4162633"/>
          </a:xfrm>
        </p:spPr>
        <p:txBody>
          <a:bodyPr>
            <a:noAutofit/>
          </a:bodyPr>
          <a:lstStyle/>
          <a:p>
            <a:pPr marL="0" indent="0">
              <a:buClr>
                <a:schemeClr val="accent1"/>
              </a:buClr>
              <a:buNone/>
            </a:pPr>
            <a:r>
              <a:rPr lang="nb-NO" sz="1600" dirty="0"/>
              <a:t>I noen situasjoner kan det være nyttig å ha gruppesamtaler i tillegg til individuelle samtaler. Basert på nærhet til hendelsen og når det er best å gjennomføre en slik samtale, må det vurderes hvem som bør delta. </a:t>
            </a:r>
          </a:p>
          <a:p>
            <a:pPr marL="0" indent="0">
              <a:buClr>
                <a:schemeClr val="accent1"/>
              </a:buClr>
              <a:buNone/>
            </a:pPr>
            <a:r>
              <a:rPr lang="nb-NO" sz="1600" dirty="0"/>
              <a:t>Det kan være nyttig å dele opp i to grupper: én for dem som var direkte involvert , og én for dem som ikke var direkte involvert, men som var vitne til hendelsen. Det er viktig å skille mellom oppfølging av de som ble direkte berørt og informasjon til andre. Gruppesamtalen bør skje så raskt som mulig etter hendelsen.</a:t>
            </a:r>
          </a:p>
          <a:p>
            <a:pPr marL="0" indent="0">
              <a:buClr>
                <a:schemeClr val="accent1"/>
              </a:buClr>
              <a:buNone/>
            </a:pPr>
            <a:r>
              <a:rPr lang="nb-NO" sz="1600" dirty="0"/>
              <a:t>På neste side følger et forslag til hvordan en slik samtale kan gjennomføres. </a:t>
            </a:r>
          </a:p>
          <a:p>
            <a:pPr marL="0" indent="0">
              <a:buClr>
                <a:schemeClr val="accent1"/>
              </a:buClr>
              <a:buNone/>
            </a:pPr>
            <a:endParaRPr lang="nb-NO" sz="1600" dirty="0"/>
          </a:p>
        </p:txBody>
      </p:sp>
      <p:pic>
        <p:nvPicPr>
          <p:cNvPr id="5" name="Grafikk 4">
            <a:extLst>
              <a:ext uri="{FF2B5EF4-FFF2-40B4-BE49-F238E27FC236}">
                <a16:creationId xmlns:a16="http://schemas.microsoft.com/office/drawing/2014/main" id="{851ABA07-88F0-3DB9-FD98-D4B36D1B36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11609" y="2743199"/>
            <a:ext cx="4090219" cy="2330244"/>
          </a:xfrm>
          <a:prstGeom prst="rect">
            <a:avLst/>
          </a:prstGeom>
        </p:spPr>
      </p:pic>
    </p:spTree>
    <p:extLst>
      <p:ext uri="{BB962C8B-B14F-4D97-AF65-F5344CB8AC3E}">
        <p14:creationId xmlns:p14="http://schemas.microsoft.com/office/powerpoint/2010/main" val="583490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7243916" cy="1325563"/>
          </a:xfrm>
        </p:spPr>
        <p:txBody>
          <a:bodyPr>
            <a:normAutofit/>
          </a:bodyPr>
          <a:lstStyle/>
          <a:p>
            <a:r>
              <a:rPr lang="nb-NO" dirty="0"/>
              <a:t>Slik kan en gruppesamtale gjennomføres</a:t>
            </a:r>
            <a:endParaRPr lang="nb-NO" sz="32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8200" y="3429000"/>
            <a:ext cx="3493885"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1104608"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Sett av 30 </a:t>
            </a:r>
            <a:r>
              <a:rPr lang="nb-NO" sz="1600">
                <a:solidFill>
                  <a:schemeClr val="tx2"/>
                </a:solidFill>
              </a:rPr>
              <a:t>til 45 </a:t>
            </a:r>
            <a:r>
              <a:rPr lang="nb-NO" sz="1600" dirty="0">
                <a:solidFill>
                  <a:schemeClr val="tx2"/>
                </a:solidFill>
              </a:rPr>
              <a:t>minutter.</a:t>
            </a:r>
          </a:p>
          <a:p>
            <a:pPr marL="285750" indent="-285750">
              <a:lnSpc>
                <a:spcPct val="120000"/>
              </a:lnSpc>
              <a:buClr>
                <a:schemeClr val="accent1"/>
              </a:buClr>
              <a:buFont typeface="Arial" panose="020B0604020202020204" pitchFamily="34" charset="0"/>
              <a:buChar char="•"/>
            </a:pPr>
            <a:r>
              <a:rPr lang="nb-NO" sz="1600" dirty="0">
                <a:solidFill>
                  <a:schemeClr val="tx2"/>
                </a:solidFill>
              </a:rPr>
              <a:t>Avklar taushetsplikt og hva som skjer videre.</a:t>
            </a:r>
          </a:p>
          <a:p>
            <a:pPr marL="285750" indent="-285750">
              <a:lnSpc>
                <a:spcPct val="120000"/>
              </a:lnSpc>
              <a:buClr>
                <a:schemeClr val="accent1"/>
              </a:buClr>
              <a:buFont typeface="Arial" panose="020B0604020202020204" pitchFamily="34" charset="0"/>
              <a:buChar char="•"/>
            </a:pPr>
            <a:r>
              <a:rPr lang="nb-NO" sz="1600" dirty="0">
                <a:solidFill>
                  <a:schemeClr val="tx2"/>
                </a:solidFill>
              </a:rPr>
              <a:t>Ha respekt for ulike opplevelser og reaksjoner. </a:t>
            </a:r>
          </a:p>
          <a:p>
            <a:pPr marL="285750" indent="-285750">
              <a:lnSpc>
                <a:spcPct val="120000"/>
              </a:lnSpc>
              <a:buClr>
                <a:schemeClr val="accent1"/>
              </a:buClr>
              <a:buFont typeface="Arial" panose="020B0604020202020204" pitchFamily="34" charset="0"/>
              <a:buChar char="•"/>
            </a:pPr>
            <a:r>
              <a:rPr lang="nb-NO" sz="1600" dirty="0">
                <a:solidFill>
                  <a:schemeClr val="tx2"/>
                </a:solidFill>
              </a:rPr>
              <a:t>Husk at det er frivillig for deltakerne å si noe.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1194762" y="2988401"/>
            <a:ext cx="1875009"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1. Sett rammen</a:t>
            </a:r>
          </a:p>
        </p:txBody>
      </p:sp>
      <p:sp>
        <p:nvSpPr>
          <p:cNvPr id="14" name="Rounded Rectangle 9">
            <a:extLst>
              <a:ext uri="{FF2B5EF4-FFF2-40B4-BE49-F238E27FC236}">
                <a16:creationId xmlns:a16="http://schemas.microsoft.com/office/drawing/2014/main" id="{0B987902-FD7C-8949-56FC-81A1272E38BA}"/>
              </a:ext>
            </a:extLst>
          </p:cNvPr>
          <p:cNvSpPr/>
          <p:nvPr/>
        </p:nvSpPr>
        <p:spPr>
          <a:xfrm>
            <a:off x="4660005" y="3429000"/>
            <a:ext cx="3262403"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xtBox 4">
            <a:extLst>
              <a:ext uri="{FF2B5EF4-FFF2-40B4-BE49-F238E27FC236}">
                <a16:creationId xmlns:a16="http://schemas.microsoft.com/office/drawing/2014/main" id="{28A5C4CB-FCD1-AAE1-44C3-0F9C775C22E2}"/>
              </a:ext>
            </a:extLst>
          </p:cNvPr>
          <p:cNvSpPr txBox="1"/>
          <p:nvPr/>
        </p:nvSpPr>
        <p:spPr>
          <a:xfrm>
            <a:off x="4926414"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utartet situasjonen seg?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Hvilke tanker og følelser hadde dere under hendelsen?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dere det nå? </a:t>
            </a:r>
          </a:p>
          <a:p>
            <a:pPr marL="285750" indent="-285750">
              <a:lnSpc>
                <a:spcPct val="120000"/>
              </a:lnSpc>
              <a:buClr>
                <a:schemeClr val="accent1"/>
              </a:buClr>
              <a:buFont typeface="Arial" panose="020B0604020202020204" pitchFamily="34" charset="0"/>
              <a:buChar char="•"/>
            </a:pPr>
            <a:r>
              <a:rPr lang="nb-NO" sz="1600" dirty="0">
                <a:solidFill>
                  <a:schemeClr val="tx2"/>
                </a:solidFill>
              </a:rPr>
              <a:t>Er det noe dere trenger?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6" name="Rounded Rectangle 6">
            <a:extLst>
              <a:ext uri="{FF2B5EF4-FFF2-40B4-BE49-F238E27FC236}">
                <a16:creationId xmlns:a16="http://schemas.microsoft.com/office/drawing/2014/main" id="{EC9FA263-9B46-F42B-CA05-22430C4814CD}"/>
              </a:ext>
            </a:extLst>
          </p:cNvPr>
          <p:cNvSpPr/>
          <p:nvPr/>
        </p:nvSpPr>
        <p:spPr>
          <a:xfrm>
            <a:off x="5016567" y="2988401"/>
            <a:ext cx="2070033"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2. Hva har skjedd?</a:t>
            </a:r>
          </a:p>
        </p:txBody>
      </p:sp>
      <p:sp>
        <p:nvSpPr>
          <p:cNvPr id="17" name="Rounded Rectangle 9">
            <a:extLst>
              <a:ext uri="{FF2B5EF4-FFF2-40B4-BE49-F238E27FC236}">
                <a16:creationId xmlns:a16="http://schemas.microsoft.com/office/drawing/2014/main" id="{E84FDB6C-140A-EC1B-69B6-B8261B9D73F6}"/>
              </a:ext>
            </a:extLst>
          </p:cNvPr>
          <p:cNvSpPr/>
          <p:nvPr/>
        </p:nvSpPr>
        <p:spPr>
          <a:xfrm>
            <a:off x="8250328" y="3429000"/>
            <a:ext cx="3482326"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4">
            <a:extLst>
              <a:ext uri="{FF2B5EF4-FFF2-40B4-BE49-F238E27FC236}">
                <a16:creationId xmlns:a16="http://schemas.microsoft.com/office/drawing/2014/main" id="{CD6A4F55-AA4D-D6E9-DBB6-0E0F96332856}"/>
              </a:ext>
            </a:extLst>
          </p:cNvPr>
          <p:cNvSpPr txBox="1"/>
          <p:nvPr/>
        </p:nvSpPr>
        <p:spPr>
          <a:xfrm>
            <a:off x="8516736" y="3881650"/>
            <a:ext cx="2958339" cy="2143536"/>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Hva slags hjelp trengs videre?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Hvem er i best stand til å gi denne hjelpen?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Utarbeid en tiltaksplan og gjennomgå den.</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9" name="Rounded Rectangle 6">
            <a:extLst>
              <a:ext uri="{FF2B5EF4-FFF2-40B4-BE49-F238E27FC236}">
                <a16:creationId xmlns:a16="http://schemas.microsoft.com/office/drawing/2014/main" id="{49EC5782-ED11-121F-E332-C2B90A26F68F}"/>
              </a:ext>
            </a:extLst>
          </p:cNvPr>
          <p:cNvSpPr/>
          <p:nvPr/>
        </p:nvSpPr>
        <p:spPr>
          <a:xfrm>
            <a:off x="8606890" y="2988401"/>
            <a:ext cx="1863634"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3. Veien videre</a:t>
            </a:r>
          </a:p>
        </p:txBody>
      </p:sp>
      <p:pic>
        <p:nvPicPr>
          <p:cNvPr id="3" name="Grafikk 2">
            <a:extLst>
              <a:ext uri="{FF2B5EF4-FFF2-40B4-BE49-F238E27FC236}">
                <a16:creationId xmlns:a16="http://schemas.microsoft.com/office/drawing/2014/main" id="{539C5D56-235C-1BAE-E207-42CADB709CD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250329" y="865089"/>
            <a:ext cx="2737179" cy="1559403"/>
          </a:xfrm>
          <a:prstGeom prst="rect">
            <a:avLst/>
          </a:prstGeom>
        </p:spPr>
      </p:pic>
    </p:spTree>
    <p:extLst>
      <p:ext uri="{BB962C8B-B14F-4D97-AF65-F5344CB8AC3E}">
        <p14:creationId xmlns:p14="http://schemas.microsoft.com/office/powerpoint/2010/main" val="386001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199" y="497646"/>
            <a:ext cx="7115629" cy="1325563"/>
          </a:xfrm>
        </p:spPr>
        <p:txBody>
          <a:bodyPr>
            <a:normAutofit/>
          </a:bodyPr>
          <a:lstStyle/>
          <a:p>
            <a:pPr marL="0" indent="0">
              <a:spcBef>
                <a:spcPts val="400"/>
              </a:spcBef>
              <a:buNone/>
            </a:pPr>
            <a:r>
              <a:rPr lang="nb-NO" b="1" dirty="0"/>
              <a:t>Evaluering </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084846"/>
            <a:ext cx="6285270" cy="4162633"/>
          </a:xfrm>
        </p:spPr>
        <p:txBody>
          <a:bodyPr>
            <a:noAutofit/>
          </a:bodyPr>
          <a:lstStyle/>
          <a:p>
            <a:pPr marL="0" indent="0">
              <a:buClr>
                <a:schemeClr val="accent1"/>
              </a:buClr>
              <a:buNone/>
            </a:pPr>
            <a:r>
              <a:rPr lang="nb-NO" sz="1800" dirty="0"/>
              <a:t>Sett av tid til en evaluering av håndteringen en stund etter hendelsen – mer enn to uker etter siste oppfølgingssamtale, men før det har gått tre måneder. </a:t>
            </a:r>
          </a:p>
          <a:p>
            <a:pPr marL="0" indent="0">
              <a:buClr>
                <a:schemeClr val="accent1"/>
              </a:buClr>
              <a:buNone/>
            </a:pPr>
            <a:r>
              <a:rPr lang="nb-NO" sz="1800" dirty="0"/>
              <a:t>Målet med evalueringen er å finne svar på hvordan prosessen gikk og hva som kan forbedres. På bakgrunn av det dere kommer frem til oppdateres planer, rutiner og prosedyrer.</a:t>
            </a:r>
          </a:p>
          <a:p>
            <a:pPr marL="0" indent="0">
              <a:buClr>
                <a:schemeClr val="accent1"/>
              </a:buClr>
              <a:buNone/>
            </a:pPr>
            <a:r>
              <a:rPr lang="nb-NO" sz="1800" b="1" dirty="0"/>
              <a:t>Evalueringen kan gjøres av flere: </a:t>
            </a:r>
            <a:endParaRPr lang="nb-NO" sz="1800" dirty="0"/>
          </a:p>
          <a:p>
            <a:pPr>
              <a:buClr>
                <a:schemeClr val="accent1"/>
              </a:buClr>
            </a:pPr>
            <a:r>
              <a:rPr lang="nb-NO" sz="1800" dirty="0"/>
              <a:t>Den eller de som var involvert i hendelsen </a:t>
            </a:r>
          </a:p>
          <a:p>
            <a:pPr>
              <a:buClr>
                <a:schemeClr val="accent1"/>
              </a:buClr>
            </a:pPr>
            <a:r>
              <a:rPr lang="nb-NO" sz="1800" dirty="0"/>
              <a:t>HMS-gruppa med tanke på forebygging og risikovurdering </a:t>
            </a:r>
          </a:p>
          <a:p>
            <a:pPr>
              <a:buClr>
                <a:schemeClr val="accent1"/>
              </a:buClr>
            </a:pPr>
            <a:r>
              <a:rPr lang="nb-NO" sz="1800" dirty="0"/>
              <a:t>Hele personalet, avhengig av hendelsens omfang </a:t>
            </a:r>
          </a:p>
        </p:txBody>
      </p:sp>
      <p:sp>
        <p:nvSpPr>
          <p:cNvPr id="5" name="Rounded Rectangle 9">
            <a:extLst>
              <a:ext uri="{FF2B5EF4-FFF2-40B4-BE49-F238E27FC236}">
                <a16:creationId xmlns:a16="http://schemas.microsoft.com/office/drawing/2014/main" id="{331859ED-A668-91F0-067C-57BDC7BEF46E}"/>
              </a:ext>
            </a:extLst>
          </p:cNvPr>
          <p:cNvSpPr/>
          <p:nvPr/>
        </p:nvSpPr>
        <p:spPr>
          <a:xfrm>
            <a:off x="7515733" y="4530855"/>
            <a:ext cx="3838068" cy="154569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4">
            <a:extLst>
              <a:ext uri="{FF2B5EF4-FFF2-40B4-BE49-F238E27FC236}">
                <a16:creationId xmlns:a16="http://schemas.microsoft.com/office/drawing/2014/main" id="{A47FB804-9365-6B2D-CD98-F649356E6372}"/>
              </a:ext>
            </a:extLst>
          </p:cNvPr>
          <p:cNvSpPr txBox="1"/>
          <p:nvPr/>
        </p:nvSpPr>
        <p:spPr>
          <a:xfrm>
            <a:off x="7872294" y="4896858"/>
            <a:ext cx="3154294" cy="961674"/>
          </a:xfrm>
          <a:prstGeom prst="rect">
            <a:avLst/>
          </a:prstGeom>
          <a:noFill/>
        </p:spPr>
        <p:txBody>
          <a:bodyPr wrap="square">
            <a:spAutoFit/>
          </a:bodyPr>
          <a:lstStyle/>
          <a:p>
            <a:pPr>
              <a:lnSpc>
                <a:spcPct val="120000"/>
              </a:lnSpc>
            </a:pPr>
            <a:r>
              <a:rPr lang="nb-NO" sz="1600" dirty="0">
                <a:solidFill>
                  <a:schemeClr val="tx2"/>
                </a:solidFill>
              </a:rPr>
              <a:t>Dokumenter og gjennomfør ny risikovurdering med forslag til tiltak. </a:t>
            </a:r>
          </a:p>
        </p:txBody>
      </p:sp>
      <p:sp>
        <p:nvSpPr>
          <p:cNvPr id="8" name="Rounded Rectangle 6">
            <a:extLst>
              <a:ext uri="{FF2B5EF4-FFF2-40B4-BE49-F238E27FC236}">
                <a16:creationId xmlns:a16="http://schemas.microsoft.com/office/drawing/2014/main" id="{110F94E8-F29A-B4F0-8393-EA76BB3F6A45}"/>
              </a:ext>
            </a:extLst>
          </p:cNvPr>
          <p:cNvSpPr/>
          <p:nvPr/>
        </p:nvSpPr>
        <p:spPr>
          <a:xfrm>
            <a:off x="7872294" y="43045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pic>
        <p:nvPicPr>
          <p:cNvPr id="12" name="Grafikk 11">
            <a:extLst>
              <a:ext uri="{FF2B5EF4-FFF2-40B4-BE49-F238E27FC236}">
                <a16:creationId xmlns:a16="http://schemas.microsoft.com/office/drawing/2014/main" id="{D09FD2F2-7737-8E96-2AAF-80BBF698EE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7387" y="685799"/>
            <a:ext cx="3344108" cy="3435727"/>
          </a:xfrm>
          <a:prstGeom prst="rect">
            <a:avLst/>
          </a:prstGeom>
        </p:spPr>
      </p:pic>
    </p:spTree>
    <p:extLst>
      <p:ext uri="{BB962C8B-B14F-4D97-AF65-F5344CB8AC3E}">
        <p14:creationId xmlns:p14="http://schemas.microsoft.com/office/powerpoint/2010/main" val="337248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75164C0-49F7-BDF3-832D-4DABABAE7B41}"/>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41319292-7AEA-9BCA-A939-2EBEFC885D5C}"/>
              </a:ext>
            </a:extLst>
          </p:cNvPr>
          <p:cNvSpPr>
            <a:spLocks noGrp="1"/>
          </p:cNvSpPr>
          <p:nvPr>
            <p:ph type="body" sz="quarter" idx="13"/>
          </p:nvPr>
        </p:nvSpPr>
        <p:spPr/>
        <p:txBody>
          <a:bodyPr/>
          <a:lstStyle/>
          <a:p>
            <a:r>
              <a:rPr lang="nb-NO" dirty="0"/>
              <a:t>Hva fungerte bra?</a:t>
            </a:r>
          </a:p>
        </p:txBody>
      </p:sp>
      <p:sp>
        <p:nvSpPr>
          <p:cNvPr id="4" name="Plassholder for tekst 3">
            <a:extLst>
              <a:ext uri="{FF2B5EF4-FFF2-40B4-BE49-F238E27FC236}">
                <a16:creationId xmlns:a16="http://schemas.microsoft.com/office/drawing/2014/main" id="{4CBB8919-A2B0-60AF-E2E8-BF0A533E94A6}"/>
              </a:ext>
            </a:extLst>
          </p:cNvPr>
          <p:cNvSpPr>
            <a:spLocks noGrp="1"/>
          </p:cNvSpPr>
          <p:nvPr>
            <p:ph type="body" sz="quarter" idx="14"/>
          </p:nvPr>
        </p:nvSpPr>
        <p:spPr/>
        <p:txBody>
          <a:bodyPr/>
          <a:lstStyle/>
          <a:p>
            <a:pPr marL="0" indent="0">
              <a:buNone/>
            </a:pPr>
            <a:r>
              <a:rPr lang="nb-NO" dirty="0"/>
              <a:t>Hva kan forbedres?</a:t>
            </a:r>
          </a:p>
        </p:txBody>
      </p:sp>
      <p:sp>
        <p:nvSpPr>
          <p:cNvPr id="5" name="Plassholder for tekst 4">
            <a:extLst>
              <a:ext uri="{FF2B5EF4-FFF2-40B4-BE49-F238E27FC236}">
                <a16:creationId xmlns:a16="http://schemas.microsoft.com/office/drawing/2014/main" id="{CB9AF9B1-ED82-C814-77E9-2D59F0623383}"/>
              </a:ext>
            </a:extLst>
          </p:cNvPr>
          <p:cNvSpPr>
            <a:spLocks noGrp="1"/>
          </p:cNvSpPr>
          <p:nvPr>
            <p:ph type="body" sz="quarter" idx="15"/>
          </p:nvPr>
        </p:nvSpPr>
        <p:spPr>
          <a:xfrm>
            <a:off x="1013229" y="1714013"/>
            <a:ext cx="4730747" cy="1714987"/>
          </a:xfrm>
        </p:spPr>
        <p:txBody>
          <a:bodyPr/>
          <a:lstStyle/>
          <a:p>
            <a:endParaRPr lang="nb-NO" dirty="0"/>
          </a:p>
        </p:txBody>
      </p:sp>
      <p:sp>
        <p:nvSpPr>
          <p:cNvPr id="6" name="Plassholder for tekst 5">
            <a:extLst>
              <a:ext uri="{FF2B5EF4-FFF2-40B4-BE49-F238E27FC236}">
                <a16:creationId xmlns:a16="http://schemas.microsoft.com/office/drawing/2014/main" id="{64B06528-1A5C-6D65-59D3-F69189F7251B}"/>
              </a:ext>
            </a:extLst>
          </p:cNvPr>
          <p:cNvSpPr>
            <a:spLocks noGrp="1"/>
          </p:cNvSpPr>
          <p:nvPr>
            <p:ph type="body" sz="quarter" idx="16"/>
          </p:nvPr>
        </p:nvSpPr>
        <p:spPr>
          <a:xfrm>
            <a:off x="1013229" y="4390310"/>
            <a:ext cx="4730747" cy="1671423"/>
          </a:xfrm>
        </p:spPr>
        <p:txBody>
          <a:bodyPr/>
          <a:lstStyle/>
          <a:p>
            <a:endParaRPr lang="nb-NO" dirty="0"/>
          </a:p>
        </p:txBody>
      </p:sp>
      <p:sp>
        <p:nvSpPr>
          <p:cNvPr id="7" name="Plassholder for tekst 6">
            <a:extLst>
              <a:ext uri="{FF2B5EF4-FFF2-40B4-BE49-F238E27FC236}">
                <a16:creationId xmlns:a16="http://schemas.microsoft.com/office/drawing/2014/main" id="{48CA8FD0-CD35-0DB9-08A8-EF1CDED66CB9}"/>
              </a:ext>
            </a:extLst>
          </p:cNvPr>
          <p:cNvSpPr>
            <a:spLocks noGrp="1"/>
          </p:cNvSpPr>
          <p:nvPr>
            <p:ph type="body" sz="quarter" idx="17"/>
          </p:nvPr>
        </p:nvSpPr>
        <p:spPr/>
        <p:txBody>
          <a:bodyPr/>
          <a:lstStyle/>
          <a:p>
            <a:r>
              <a:rPr lang="nb-NO" dirty="0"/>
              <a:t>Er det noen av de involverte som bør ha oppfølging fremover?</a:t>
            </a:r>
          </a:p>
        </p:txBody>
      </p:sp>
      <p:sp>
        <p:nvSpPr>
          <p:cNvPr id="8" name="Plassholder for tekst 7">
            <a:extLst>
              <a:ext uri="{FF2B5EF4-FFF2-40B4-BE49-F238E27FC236}">
                <a16:creationId xmlns:a16="http://schemas.microsoft.com/office/drawing/2014/main" id="{AD86B8A7-EED2-B4B0-D0C4-807F2837E41F}"/>
              </a:ext>
            </a:extLst>
          </p:cNvPr>
          <p:cNvSpPr>
            <a:spLocks noGrp="1"/>
          </p:cNvSpPr>
          <p:nvPr>
            <p:ph type="body" sz="quarter" idx="18"/>
          </p:nvPr>
        </p:nvSpPr>
        <p:spPr/>
        <p:txBody>
          <a:bodyPr/>
          <a:lstStyle/>
          <a:p>
            <a:pPr marL="0" indent="0">
              <a:buNone/>
            </a:pPr>
            <a:r>
              <a:rPr lang="nb-NO" dirty="0"/>
              <a:t>Hvordan legger vi best til rette for videre støtte fra ledelsen og innad i ansattgruppen?</a:t>
            </a:r>
          </a:p>
        </p:txBody>
      </p:sp>
      <p:sp>
        <p:nvSpPr>
          <p:cNvPr id="9" name="Plassholder for tekst 8">
            <a:extLst>
              <a:ext uri="{FF2B5EF4-FFF2-40B4-BE49-F238E27FC236}">
                <a16:creationId xmlns:a16="http://schemas.microsoft.com/office/drawing/2014/main" id="{427585B0-13AA-71B7-2476-F3A373E1FB65}"/>
              </a:ext>
            </a:extLst>
          </p:cNvPr>
          <p:cNvSpPr>
            <a:spLocks noGrp="1"/>
          </p:cNvSpPr>
          <p:nvPr>
            <p:ph type="body" sz="quarter" idx="19"/>
          </p:nvPr>
        </p:nvSpPr>
        <p:spPr>
          <a:xfrm>
            <a:off x="6391234" y="1714013"/>
            <a:ext cx="4730747" cy="1714987"/>
          </a:xfrm>
        </p:spPr>
        <p:txBody>
          <a:bodyPr/>
          <a:lstStyle/>
          <a:p>
            <a:endParaRPr lang="nb-NO"/>
          </a:p>
        </p:txBody>
      </p:sp>
      <p:sp>
        <p:nvSpPr>
          <p:cNvPr id="10" name="Plassholder for tekst 9">
            <a:extLst>
              <a:ext uri="{FF2B5EF4-FFF2-40B4-BE49-F238E27FC236}">
                <a16:creationId xmlns:a16="http://schemas.microsoft.com/office/drawing/2014/main" id="{D25D3672-8533-00A3-5E37-9C8413433AA6}"/>
              </a:ext>
            </a:extLst>
          </p:cNvPr>
          <p:cNvSpPr>
            <a:spLocks noGrp="1"/>
          </p:cNvSpPr>
          <p:nvPr>
            <p:ph type="body" sz="quarter" idx="20"/>
          </p:nvPr>
        </p:nvSpPr>
        <p:spPr>
          <a:xfrm>
            <a:off x="6391234" y="4390310"/>
            <a:ext cx="4730747" cy="1671423"/>
          </a:xfrm>
        </p:spPr>
        <p:txBody>
          <a:bodyPr/>
          <a:lstStyle/>
          <a:p>
            <a:endParaRPr lang="nb-NO"/>
          </a:p>
        </p:txBody>
      </p:sp>
      <p:sp>
        <p:nvSpPr>
          <p:cNvPr id="11" name="TextBox 9">
            <a:extLst>
              <a:ext uri="{FF2B5EF4-FFF2-40B4-BE49-F238E27FC236}">
                <a16:creationId xmlns:a16="http://schemas.microsoft.com/office/drawing/2014/main" id="{248AEC73-A362-AD0B-7112-535E9B70B79C}"/>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1</a:t>
            </a:r>
          </a:p>
        </p:txBody>
      </p:sp>
      <p:sp>
        <p:nvSpPr>
          <p:cNvPr id="12" name="TextBox 18">
            <a:extLst>
              <a:ext uri="{FF2B5EF4-FFF2-40B4-BE49-F238E27FC236}">
                <a16:creationId xmlns:a16="http://schemas.microsoft.com/office/drawing/2014/main" id="{6AC9C46C-7DAB-3B90-E327-DBE0E639BDA7}"/>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3</a:t>
            </a:r>
          </a:p>
        </p:txBody>
      </p:sp>
      <p:sp>
        <p:nvSpPr>
          <p:cNvPr id="13" name="TextBox 18">
            <a:extLst>
              <a:ext uri="{FF2B5EF4-FFF2-40B4-BE49-F238E27FC236}">
                <a16:creationId xmlns:a16="http://schemas.microsoft.com/office/drawing/2014/main" id="{DF712CFD-66C2-9D31-69A7-70DEA535DD37}"/>
              </a:ext>
            </a:extLst>
          </p:cNvPr>
          <p:cNvSpPr txBox="1"/>
          <p:nvPr/>
        </p:nvSpPr>
        <p:spPr>
          <a:xfrm>
            <a:off x="1003115" y="3906238"/>
            <a:ext cx="293670" cy="338554"/>
          </a:xfrm>
          <a:prstGeom prst="rect">
            <a:avLst/>
          </a:prstGeom>
          <a:noFill/>
        </p:spPr>
        <p:txBody>
          <a:bodyPr wrap="none" rtlCol="0">
            <a:spAutoFit/>
          </a:bodyPr>
          <a:lstStyle/>
          <a:p>
            <a:r>
              <a:rPr lang="nb-NO" sz="1600" noProof="0" dirty="0">
                <a:solidFill>
                  <a:schemeClr val="accent1"/>
                </a:solidFill>
              </a:rPr>
              <a:t>2</a:t>
            </a:r>
          </a:p>
        </p:txBody>
      </p:sp>
      <p:sp>
        <p:nvSpPr>
          <p:cNvPr id="14" name="TextBox 18">
            <a:extLst>
              <a:ext uri="{FF2B5EF4-FFF2-40B4-BE49-F238E27FC236}">
                <a16:creationId xmlns:a16="http://schemas.microsoft.com/office/drawing/2014/main" id="{1D1F5DC3-29EC-7117-9132-C29E9B9CF330}"/>
              </a:ext>
            </a:extLst>
          </p:cNvPr>
          <p:cNvSpPr txBox="1"/>
          <p:nvPr/>
        </p:nvSpPr>
        <p:spPr>
          <a:xfrm>
            <a:off x="6391234" y="3906238"/>
            <a:ext cx="293670" cy="338554"/>
          </a:xfrm>
          <a:prstGeom prst="rect">
            <a:avLst/>
          </a:prstGeom>
          <a:noFill/>
        </p:spPr>
        <p:txBody>
          <a:bodyPr wrap="none" rtlCol="0">
            <a:spAutoFit/>
          </a:bodyPr>
          <a:lstStyle/>
          <a:p>
            <a:r>
              <a:rPr lang="nb-NO" sz="1600" noProof="0" dirty="0">
                <a:solidFill>
                  <a:schemeClr val="accent1"/>
                </a:solidFill>
              </a:rPr>
              <a:t>4</a:t>
            </a:r>
          </a:p>
        </p:txBody>
      </p:sp>
      <p:sp>
        <p:nvSpPr>
          <p:cNvPr id="15" name="Plassholder for tekst 1">
            <a:extLst>
              <a:ext uri="{FF2B5EF4-FFF2-40B4-BE49-F238E27FC236}">
                <a16:creationId xmlns:a16="http://schemas.microsoft.com/office/drawing/2014/main" id="{DEE0A27F-748D-BDE2-5960-FDBD5F26AC27}"/>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1/2</a:t>
            </a:r>
          </a:p>
        </p:txBody>
      </p:sp>
    </p:spTree>
    <p:extLst>
      <p:ext uri="{BB962C8B-B14F-4D97-AF65-F5344CB8AC3E}">
        <p14:creationId xmlns:p14="http://schemas.microsoft.com/office/powerpoint/2010/main" val="123899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6465F66-6588-CB83-87A1-6C8AD9283BC9}"/>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27534003-5FB7-DE23-CAF8-961C53462AD2}"/>
              </a:ext>
            </a:extLst>
          </p:cNvPr>
          <p:cNvSpPr>
            <a:spLocks noGrp="1"/>
          </p:cNvSpPr>
          <p:nvPr>
            <p:ph type="body" sz="quarter" idx="13"/>
          </p:nvPr>
        </p:nvSpPr>
        <p:spPr/>
        <p:txBody>
          <a:bodyPr/>
          <a:lstStyle/>
          <a:p>
            <a:r>
              <a:rPr lang="nb-NO" dirty="0"/>
              <a:t>Hvilke tiltak må vi fortsette med eller iverksette for å hindre at noe lignende skjer igjen?</a:t>
            </a:r>
          </a:p>
        </p:txBody>
      </p:sp>
      <p:sp>
        <p:nvSpPr>
          <p:cNvPr id="4" name="Plassholder for tekst 3">
            <a:extLst>
              <a:ext uri="{FF2B5EF4-FFF2-40B4-BE49-F238E27FC236}">
                <a16:creationId xmlns:a16="http://schemas.microsoft.com/office/drawing/2014/main" id="{48BB0A52-0ED8-E10A-BD66-3BC10F1440EF}"/>
              </a:ext>
            </a:extLst>
          </p:cNvPr>
          <p:cNvSpPr>
            <a:spLocks noGrp="1"/>
          </p:cNvSpPr>
          <p:nvPr>
            <p:ph type="body" sz="quarter" idx="14"/>
          </p:nvPr>
        </p:nvSpPr>
        <p:spPr/>
        <p:txBody>
          <a:bodyPr/>
          <a:lstStyle/>
          <a:p>
            <a:pPr marL="0" indent="0">
              <a:buNone/>
            </a:pPr>
            <a:r>
              <a:rPr lang="nb-NO" dirty="0"/>
              <a:t>Er det noe i planverk eller rutiner som bør endres for at vi skal være bedre rustet til å takle noe lignende i fremtiden?</a:t>
            </a:r>
          </a:p>
        </p:txBody>
      </p:sp>
      <p:sp>
        <p:nvSpPr>
          <p:cNvPr id="5" name="Plassholder for tekst 4">
            <a:extLst>
              <a:ext uri="{FF2B5EF4-FFF2-40B4-BE49-F238E27FC236}">
                <a16:creationId xmlns:a16="http://schemas.microsoft.com/office/drawing/2014/main" id="{8210CE9A-F222-7D7F-B0BD-5CF859A5414A}"/>
              </a:ext>
            </a:extLst>
          </p:cNvPr>
          <p:cNvSpPr>
            <a:spLocks noGrp="1"/>
          </p:cNvSpPr>
          <p:nvPr>
            <p:ph type="body" sz="quarter" idx="15"/>
          </p:nvPr>
        </p:nvSpPr>
        <p:spPr/>
        <p:txBody>
          <a:bodyPr/>
          <a:lstStyle/>
          <a:p>
            <a:endParaRPr lang="nb-NO"/>
          </a:p>
        </p:txBody>
      </p:sp>
      <p:sp>
        <p:nvSpPr>
          <p:cNvPr id="6" name="Plassholder for tekst 5">
            <a:extLst>
              <a:ext uri="{FF2B5EF4-FFF2-40B4-BE49-F238E27FC236}">
                <a16:creationId xmlns:a16="http://schemas.microsoft.com/office/drawing/2014/main" id="{D9BD6121-96C9-4E14-C397-DAB803C32FD7}"/>
              </a:ext>
            </a:extLst>
          </p:cNvPr>
          <p:cNvSpPr>
            <a:spLocks noGrp="1"/>
          </p:cNvSpPr>
          <p:nvPr>
            <p:ph type="body" sz="quarter" idx="16"/>
          </p:nvPr>
        </p:nvSpPr>
        <p:spPr/>
        <p:txBody>
          <a:bodyPr/>
          <a:lstStyle/>
          <a:p>
            <a:endParaRPr lang="nb-NO"/>
          </a:p>
        </p:txBody>
      </p:sp>
      <p:sp>
        <p:nvSpPr>
          <p:cNvPr id="7" name="TextBox 9">
            <a:extLst>
              <a:ext uri="{FF2B5EF4-FFF2-40B4-BE49-F238E27FC236}">
                <a16:creationId xmlns:a16="http://schemas.microsoft.com/office/drawing/2014/main" id="{2BFBA1BA-6678-040E-8FD0-C01708F35BF8}"/>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5</a:t>
            </a:r>
          </a:p>
        </p:txBody>
      </p:sp>
      <p:sp>
        <p:nvSpPr>
          <p:cNvPr id="8" name="TextBox 18">
            <a:extLst>
              <a:ext uri="{FF2B5EF4-FFF2-40B4-BE49-F238E27FC236}">
                <a16:creationId xmlns:a16="http://schemas.microsoft.com/office/drawing/2014/main" id="{73198C5F-94C9-4D96-E66E-4847141AF754}"/>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9" name="Plassholder for tekst 1">
            <a:extLst>
              <a:ext uri="{FF2B5EF4-FFF2-40B4-BE49-F238E27FC236}">
                <a16:creationId xmlns:a16="http://schemas.microsoft.com/office/drawing/2014/main" id="{3ED73A48-B938-21A2-79EC-163D0EF7C60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2/2</a:t>
            </a:r>
          </a:p>
        </p:txBody>
      </p:sp>
    </p:spTree>
    <p:extLst>
      <p:ext uri="{BB962C8B-B14F-4D97-AF65-F5344CB8AC3E}">
        <p14:creationId xmlns:p14="http://schemas.microsoft.com/office/powerpoint/2010/main" val="2628761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77"/>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laget for deg som jobber i skolen og er et verktøy for å følge opp ansatte og elever som blir utsatt for vold og trusler.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2145652"/>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Å melde avvik om vold og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 </a:t>
            </a:r>
          </a:p>
          <a:p>
            <a:pPr marL="228600" indent="-228600">
              <a:lnSpc>
                <a:spcPct val="120000"/>
              </a:lnSpc>
              <a:buClr>
                <a:schemeClr val="accent1"/>
              </a:buClr>
              <a:buFont typeface="Arial" panose="020B0604020202020204" pitchFamily="34" charset="0"/>
              <a:buChar char="•"/>
            </a:pPr>
            <a:r>
              <a:rPr lang="nb-NO" sz="1400" dirty="0">
                <a:solidFill>
                  <a:schemeClr val="tx2"/>
                </a:solidFill>
              </a:rPr>
              <a:t>Vedlegg for flere tips fra RVTS om Avlastningssamtale og Oppfølgingssamtale</a:t>
            </a:r>
          </a:p>
          <a:p>
            <a:pPr marL="228600" indent="-228600">
              <a:lnSpc>
                <a:spcPct val="120000"/>
              </a:lnSpc>
              <a:buClr>
                <a:schemeClr val="accent1"/>
              </a:buClr>
              <a:buFont typeface="Arial" panose="020B0604020202020204" pitchFamily="34" charset="0"/>
              <a:buChar char="•"/>
            </a:pPr>
            <a:r>
              <a:rPr lang="nb-NO" sz="1400" dirty="0">
                <a:solidFill>
                  <a:schemeClr val="tx2"/>
                </a:solidFill>
              </a:rPr>
              <a:t>Elevoppfølging på </a:t>
            </a:r>
            <a:r>
              <a:rPr lang="nb-NO" sz="1400" dirty="0" err="1">
                <a:solidFill>
                  <a:schemeClr val="tx2"/>
                </a:solidFill>
              </a:rPr>
              <a:t>udir.no</a:t>
            </a:r>
            <a:endParaRPr lang="nb-NO" sz="1400" dirty="0">
              <a:solidFill>
                <a:schemeClr val="tx2"/>
              </a:solidFill>
            </a:endParaRPr>
          </a:p>
          <a:p>
            <a:pPr marL="228600" indent="-228600">
              <a:lnSpc>
                <a:spcPct val="120000"/>
              </a:lnSpc>
              <a:buClr>
                <a:schemeClr val="accent1"/>
              </a:buClr>
              <a:buFont typeface="Arial" panose="020B0604020202020204" pitchFamily="34" charset="0"/>
              <a:buChar char="•"/>
            </a:pPr>
            <a:endParaRPr lang="nb-NO" sz="1400" dirty="0">
              <a:solidFill>
                <a:schemeClr val="tx2"/>
              </a:solidFill>
            </a:endParaRPr>
          </a:p>
        </p:txBody>
      </p:sp>
      <p:pic>
        <p:nvPicPr>
          <p:cNvPr id="3" name="Picture 4">
            <a:extLst>
              <a:ext uri="{FF2B5EF4-FFF2-40B4-BE49-F238E27FC236}">
                <a16:creationId xmlns:a16="http://schemas.microsoft.com/office/drawing/2014/main" id="{2A5CC8B4-8A17-879D-6949-7D781F3F3E8A}"/>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99A57A45-C3D9-269F-88A8-19E97DEA2D98}"/>
              </a:ext>
            </a:extLst>
          </p:cNvPr>
          <p:cNvPicPr>
            <a:picLocks noChangeAspect="1"/>
          </p:cNvPicPr>
          <p:nvPr/>
        </p:nvPicPr>
        <p:blipFill>
          <a:blip r:embed="rId4"/>
          <a:stretch>
            <a:fillRect/>
          </a:stretch>
        </p:blipFill>
        <p:spPr>
          <a:xfrm>
            <a:off x="914399" y="5642773"/>
            <a:ext cx="2620677" cy="599914"/>
          </a:xfrm>
          <a:prstGeom prst="rect">
            <a:avLst/>
          </a:prstGeom>
        </p:spPr>
      </p:pic>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d0b0160b-0cf7-4d68-aa45-34e80acc7b63"/>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01FACACC9B2F40BEC39D1B9F40D7B1" ma:contentTypeVersion="4" ma:contentTypeDescription="Create a new document." ma:contentTypeScope="" ma:versionID="2b1afd54a5e521e95ff38232adad6dc8">
  <xsd:schema xmlns:xsd="http://www.w3.org/2001/XMLSchema" xmlns:xs="http://www.w3.org/2001/XMLSchema" xmlns:p="http://schemas.microsoft.com/office/2006/metadata/properties" xmlns:ns2="ecedaff2-a107-41ea-aa56-89ae55448af9" targetNamespace="http://schemas.microsoft.com/office/2006/metadata/properties" ma:root="true" ma:fieldsID="bf7dea87037f58d2269cfc29e62b4244"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2.xml><?xml version="1.0" encoding="utf-8"?>
<ds:datastoreItem xmlns:ds="http://schemas.openxmlformats.org/officeDocument/2006/customXml" ds:itemID="{77C78027-33C1-413E-B7F8-4ED2C49D9C09}">
  <ds:schemaRefs>
    <ds:schemaRef ds:uri="http://schemas.microsoft.com/office/infopath/2007/PartnerControls"/>
    <ds:schemaRef ds:uri="http://www.w3.org/XML/1998/namespace"/>
    <ds:schemaRef ds:uri="http://purl.org/dc/terms/"/>
    <ds:schemaRef ds:uri="http://schemas.microsoft.com/office/2006/metadata/properties"/>
    <ds:schemaRef ds:uri="ecedaff2-a107-41ea-aa56-89ae55448af9"/>
    <ds:schemaRef ds:uri="http://purl.org/dc/elements/1.1/"/>
    <ds:schemaRef ds:uri="http://schemas.microsoft.com/office/2006/documentManagement/typ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90B345D-D7DA-4B46-9E19-C0CB755E173E}"/>
</file>

<file path=docMetadata/LabelInfo.xml><?xml version="1.0" encoding="utf-8"?>
<clbl:labelList xmlns:clbl="http://schemas.microsoft.com/office/2020/mipLabelMetadata">
  <clbl:label id="{5d7f2f1d-22b0-4b65-ac50-06820d127ee2}" enabled="1" method="Privileged" siteId="{e1ae18b6-de6f-4b87-a2fc-90d6217d954e}" removed="0"/>
  <clbl:label id="{e83a1112-1c21-4a71-9603-c587eb32b384}" enabled="0" method="" siteId="{e83a1112-1c21-4a71-9603-c587eb32b384}" removed="1"/>
</clbl:labelList>
</file>

<file path=docProps/app.xml><?xml version="1.0" encoding="utf-8"?>
<Properties xmlns="http://schemas.openxmlformats.org/officeDocument/2006/extended-properties" xmlns:vt="http://schemas.openxmlformats.org/officeDocument/2006/docPropsVTypes">
  <Template>Office-tema</Template>
  <TotalTime>13404</TotalTime>
  <Words>1950</Words>
  <Application>Microsoft Macintosh PowerPoint</Application>
  <PresentationFormat>Widescreen</PresentationFormat>
  <Paragraphs>143</Paragraphs>
  <Slides>18</Slides>
  <Notes>15</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Aptos</vt:lpstr>
      <vt:lpstr>Aptos Display</vt:lpstr>
      <vt:lpstr>Arial</vt:lpstr>
      <vt:lpstr>Custom Design</vt:lpstr>
      <vt:lpstr>Oppfølging av ansatte og elever som har blitt utsatt for vold eller trusler</vt:lpstr>
      <vt:lpstr>Innledning </vt:lpstr>
      <vt:lpstr>Konkrete råd for oppfølging</vt:lpstr>
      <vt:lpstr>Skoleleders og skoleeiers hovedansvar </vt:lpstr>
      <vt:lpstr>Tiltak må tilpasses  situasjonen </vt:lpstr>
      <vt:lpstr>Hva er stress og emosjonell belastning? </vt:lpstr>
      <vt:lpstr>Ulike typer stress</vt:lpstr>
      <vt:lpstr>Oppfølging av elevene </vt:lpstr>
      <vt:lpstr>Oppfølging av ansatte  – tre steg </vt:lpstr>
      <vt:lpstr>Avlastningssamtale like etter hendelsen </vt:lpstr>
      <vt:lpstr>Oppfølgingssamtale  etter 3-5 dager</vt:lpstr>
      <vt:lpstr>Oppfølgingssamtale  etter 2-3 uker</vt:lpstr>
      <vt:lpstr>Gruppesamtale</vt:lpstr>
      <vt:lpstr>Slik kan en gruppesamtale gjennomføres</vt:lpstr>
      <vt:lpstr>Evaluering </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53</cp:revision>
  <dcterms:created xsi:type="dcterms:W3CDTF">2024-06-17T10:28:18Z</dcterms:created>
  <dcterms:modified xsi:type="dcterms:W3CDTF">2025-06-25T07:19:07Z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