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4"/>
  </p:sldMasterIdLst>
  <p:notesMasterIdLst>
    <p:notesMasterId r:id="rId11"/>
  </p:notesMasterIdLst>
  <p:sldIdLst>
    <p:sldId id="258" r:id="rId5"/>
    <p:sldId id="260" r:id="rId6"/>
    <p:sldId id="297" r:id="rId7"/>
    <p:sldId id="299" r:id="rId8"/>
    <p:sldId id="300" r:id="rId9"/>
    <p:sldId id="259" r:id="rId10"/>
  </p:sldIdLst>
  <p:sldSz cx="12192000" cy="6858000"/>
  <p:notesSz cx="6858000" cy="9144000"/>
  <p:custDataLst>
    <p:tags r:id="rId12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42472C-6CE7-4D96-5AF3-D6FBB42B723B}" name="May-Britt Heimsæter" initials="MH" userId="S::may-britt.heimsaeter_utdanningsforbundet.no#ext#@ksiskyen.onmicrosoft.com::784b725d-7da9-463d-acb7-4171e562b65f" providerId="AD"/>
  <p188:author id="{9AC0D83D-3904-CE32-E587-AA9FB3EE5DC7}" name="Siri Klevstrand" initials="SK" userId="S::Siri.Klevstrand@ks.no::0632b4ad-dc7d-4857-aa3b-f0a39d712647" providerId="AD"/>
  <p188:author id="{48DC6C4B-5A0A-1C72-7776-16CBBE755873}" name="Marit Løken" initials="ML" userId="S::marit.loken@ks.no::141c5390-968b-4fd1-9749-0d5101731fe0" providerId="AD"/>
  <p188:author id="{E0D0854B-68DA-14BB-AED6-EEEE72F13E5D}" name="Siri Klevstrand" initials="SK" userId="S::siri.klevstrand@ks.no::0632b4ad-dc7d-4857-aa3b-f0a39d712647" providerId="AD"/>
  <p188:author id="{4478C568-6CBE-F4C3-0CA1-E4DE15B08B1C}" name="Kine Toth" initials="" userId="S::kto@nucleus.no::c0ba037d-8f1d-48cb-9c4f-5d54bec26dcd" providerId="AD"/>
  <p188:author id="{2AA72F6B-CDF4-809E-2199-E03D78B41850}" name="Ingunn Wetterstad" initials="IW" userId="S::ingunn.bonnet.wetterstad_utdanningsforbundet.no#ext#@ksiskyen.onmicrosoft.com::c04dd8a2-d3a7-4c1a-9def-000eb8e96143" providerId="AD"/>
  <p188:author id="{35224A84-253E-B85D-48AE-FFF299DC5B20}" name="Linda Gangnes Buer" initials="LB" userId="S::linda.gangnes.buer_skolelederforbundet.no#ext#@ksiskyen.onmicrosoft.com::0826b1a4-28a6-4d57-a501-456b42894131" providerId="AD"/>
  <p188:author id="{B2A95189-CE21-BF98-9C80-B89CEB787302}" name="Anna Larsen" initials="" userId="S::ala@nucleus.no::83fabcc5-fd6a-49fb-b04e-91dbcc71d1ab" providerId="AD"/>
  <p188:author id="{11D126C7-262B-496D-E073-6A2D724CBC90}" name="Kaja Josefine Larsen" initials="" userId="S::kla@nucleus.no::0485d4eb-1267-4d1d-aa65-7173e94671b4" providerId="AD"/>
  <p188:author id="{03CE5AFF-BC54-A40B-70B6-165C5D122FB9}" name="Marit Løken" initials="ML" userId="S::Marit.Loken@ks.no::141c5390-968b-4fd1-9749-0d5101731fe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1727"/>
    <a:srgbClr val="D3F1F2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78308-3C54-2F4D-BD2F-C5A41209DF78}" v="5" dt="2025-06-06T10:55:11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8" autoAdjust="0"/>
    <p:restoredTop sz="94762"/>
  </p:normalViewPr>
  <p:slideViewPr>
    <p:cSldViewPr snapToGrid="0">
      <p:cViewPr varScale="1">
        <p:scale>
          <a:sx n="117" d="100"/>
          <a:sy n="117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8DA4ADDC-BA05-784D-BFB8-BD2C72106AF7}"/>
    <pc:docChg chg="modSld">
      <pc:chgData name="Kaja Josefine Larsen" userId="0485d4eb-1267-4d1d-aa65-7173e94671b4" providerId="ADAL" clId="{8DA4ADDC-BA05-784D-BFB8-BD2C72106AF7}" dt="2025-05-14T12:13:40.192" v="1" actId="20577"/>
      <pc:docMkLst>
        <pc:docMk/>
      </pc:docMkLst>
      <pc:sldChg chg="modSp mod">
        <pc:chgData name="Kaja Josefine Larsen" userId="0485d4eb-1267-4d1d-aa65-7173e94671b4" providerId="ADAL" clId="{8DA4ADDC-BA05-784D-BFB8-BD2C72106AF7}" dt="2025-05-14T12:13:40.192" v="1" actId="20577"/>
        <pc:sldMkLst>
          <pc:docMk/>
          <pc:sldMk cId="3144471584" sldId="259"/>
        </pc:sldMkLst>
        <pc:spChg chg="mod">
          <ac:chgData name="Kaja Josefine Larsen" userId="0485d4eb-1267-4d1d-aa65-7173e94671b4" providerId="ADAL" clId="{8DA4ADDC-BA05-784D-BFB8-BD2C72106AF7}" dt="2025-05-14T12:13:40.192" v="1" actId="20577"/>
          <ac:spMkLst>
            <pc:docMk/>
            <pc:sldMk cId="3144471584" sldId="259"/>
            <ac:spMk id="2" creationId="{7F5F3C4A-A11C-76D3-8276-3DE8B5AEFEF2}"/>
          </ac:spMkLst>
        </pc:spChg>
      </pc:sldChg>
    </pc:docChg>
  </pc:docChgLst>
  <pc:docChgLst>
    <pc:chgData name="Kaja Josefine Larsen" userId="0485d4eb-1267-4d1d-aa65-7173e94671b4" providerId="ADAL" clId="{60A78308-3C54-2F4D-BD2F-C5A41209DF78}"/>
    <pc:docChg chg="undo custSel modSld">
      <pc:chgData name="Kaja Josefine Larsen" userId="0485d4eb-1267-4d1d-aa65-7173e94671b4" providerId="ADAL" clId="{60A78308-3C54-2F4D-BD2F-C5A41209DF78}" dt="2025-06-06T10:55:19.680" v="12" actId="14100"/>
      <pc:docMkLst>
        <pc:docMk/>
      </pc:docMkLst>
      <pc:sldChg chg="addSp modSp mod">
        <pc:chgData name="Kaja Josefine Larsen" userId="0485d4eb-1267-4d1d-aa65-7173e94671b4" providerId="ADAL" clId="{60A78308-3C54-2F4D-BD2F-C5A41209DF78}" dt="2025-05-21T10:37:37.221" v="1" actId="1076"/>
        <pc:sldMkLst>
          <pc:docMk/>
          <pc:sldMk cId="2269536340" sldId="258"/>
        </pc:sldMkLst>
        <pc:spChg chg="mod">
          <ac:chgData name="Kaja Josefine Larsen" userId="0485d4eb-1267-4d1d-aa65-7173e94671b4" providerId="ADAL" clId="{60A78308-3C54-2F4D-BD2F-C5A41209DF78}" dt="2025-05-21T10:37:37.221" v="1" actId="1076"/>
          <ac:spMkLst>
            <pc:docMk/>
            <pc:sldMk cId="2269536340" sldId="258"/>
            <ac:spMk id="2" creationId="{B3818A92-DFA8-63B5-385C-F65114BA248D}"/>
          </ac:spMkLst>
        </pc:spChg>
        <pc:spChg chg="mod">
          <ac:chgData name="Kaja Josefine Larsen" userId="0485d4eb-1267-4d1d-aa65-7173e94671b4" providerId="ADAL" clId="{60A78308-3C54-2F4D-BD2F-C5A41209DF78}" dt="2025-05-21T10:37:37.221" v="1" actId="1076"/>
          <ac:spMkLst>
            <pc:docMk/>
            <pc:sldMk cId="2269536340" sldId="258"/>
            <ac:spMk id="3" creationId="{2EDD1FB1-80A7-824E-2F0E-18CD2830407F}"/>
          </ac:spMkLst>
        </pc:spChg>
        <pc:spChg chg="mod">
          <ac:chgData name="Kaja Josefine Larsen" userId="0485d4eb-1267-4d1d-aa65-7173e94671b4" providerId="ADAL" clId="{60A78308-3C54-2F4D-BD2F-C5A41209DF78}" dt="2025-05-21T10:37:32.675" v="0"/>
          <ac:spMkLst>
            <pc:docMk/>
            <pc:sldMk cId="2269536340" sldId="258"/>
            <ac:spMk id="6" creationId="{EF431734-6857-258E-4B20-A19F7ED4168D}"/>
          </ac:spMkLst>
        </pc:spChg>
        <pc:grpChg chg="add mod">
          <ac:chgData name="Kaja Josefine Larsen" userId="0485d4eb-1267-4d1d-aa65-7173e94671b4" providerId="ADAL" clId="{60A78308-3C54-2F4D-BD2F-C5A41209DF78}" dt="2025-05-21T10:37:32.675" v="0"/>
          <ac:grpSpMkLst>
            <pc:docMk/>
            <pc:sldMk cId="2269536340" sldId="258"/>
            <ac:grpSpMk id="4" creationId="{6904D909-81E6-27CA-A342-2C3DE9A1CC1E}"/>
          </ac:grpSpMkLst>
        </pc:grpChg>
        <pc:picChg chg="mod">
          <ac:chgData name="Kaja Josefine Larsen" userId="0485d4eb-1267-4d1d-aa65-7173e94671b4" providerId="ADAL" clId="{60A78308-3C54-2F4D-BD2F-C5A41209DF78}" dt="2025-05-21T10:37:37.221" v="1" actId="1076"/>
          <ac:picMkLst>
            <pc:docMk/>
            <pc:sldMk cId="2269536340" sldId="258"/>
            <ac:picMk id="5" creationId="{86593A62-E7E0-C661-D968-42CE2F01328A}"/>
          </ac:picMkLst>
        </pc:picChg>
        <pc:picChg chg="mod">
          <ac:chgData name="Kaja Josefine Larsen" userId="0485d4eb-1267-4d1d-aa65-7173e94671b4" providerId="ADAL" clId="{60A78308-3C54-2F4D-BD2F-C5A41209DF78}" dt="2025-05-21T10:37:32.675" v="0"/>
          <ac:picMkLst>
            <pc:docMk/>
            <pc:sldMk cId="2269536340" sldId="258"/>
            <ac:picMk id="7" creationId="{02C6DD88-3EB9-895C-0478-E7FAF6A9A2EE}"/>
          </ac:picMkLst>
        </pc:picChg>
        <pc:picChg chg="mod">
          <ac:chgData name="Kaja Josefine Larsen" userId="0485d4eb-1267-4d1d-aa65-7173e94671b4" providerId="ADAL" clId="{60A78308-3C54-2F4D-BD2F-C5A41209DF78}" dt="2025-05-21T10:37:32.675" v="0"/>
          <ac:picMkLst>
            <pc:docMk/>
            <pc:sldMk cId="2269536340" sldId="258"/>
            <ac:picMk id="8" creationId="{119FD055-1A57-4FC3-E763-931F4BCF6D60}"/>
          </ac:picMkLst>
        </pc:picChg>
      </pc:sldChg>
      <pc:sldChg chg="addSp delSp modSp mod">
        <pc:chgData name="Kaja Josefine Larsen" userId="0485d4eb-1267-4d1d-aa65-7173e94671b4" providerId="ADAL" clId="{60A78308-3C54-2F4D-BD2F-C5A41209DF78}" dt="2025-06-06T10:55:19.680" v="12" actId="14100"/>
        <pc:sldMkLst>
          <pc:docMk/>
          <pc:sldMk cId="3144471584" sldId="259"/>
        </pc:sldMkLst>
        <pc:spChg chg="mod">
          <ac:chgData name="Kaja Josefine Larsen" userId="0485d4eb-1267-4d1d-aa65-7173e94671b4" providerId="ADAL" clId="{60A78308-3C54-2F4D-BD2F-C5A41209DF78}" dt="2025-06-06T10:55:19.680" v="12" actId="14100"/>
          <ac:spMkLst>
            <pc:docMk/>
            <pc:sldMk cId="3144471584" sldId="259"/>
            <ac:spMk id="2" creationId="{7F5F3C4A-A11C-76D3-8276-3DE8B5AEFEF2}"/>
          </ac:spMkLst>
        </pc:spChg>
        <pc:grpChg chg="add mod">
          <ac:chgData name="Kaja Josefine Larsen" userId="0485d4eb-1267-4d1d-aa65-7173e94671b4" providerId="ADAL" clId="{60A78308-3C54-2F4D-BD2F-C5A41209DF78}" dt="2025-05-21T10:37:47.812" v="3"/>
          <ac:grpSpMkLst>
            <pc:docMk/>
            <pc:sldMk cId="3144471584" sldId="259"/>
            <ac:grpSpMk id="5" creationId="{34478C2A-7450-A34A-F50A-412624535A07}"/>
          </ac:grpSpMkLst>
        </pc:grpChg>
        <pc:picChg chg="mod">
          <ac:chgData name="Kaja Josefine Larsen" userId="0485d4eb-1267-4d1d-aa65-7173e94671b4" providerId="ADAL" clId="{60A78308-3C54-2F4D-BD2F-C5A41209DF78}" dt="2025-05-21T10:37:47.812" v="3"/>
          <ac:picMkLst>
            <pc:docMk/>
            <pc:sldMk cId="3144471584" sldId="259"/>
            <ac:picMk id="6" creationId="{19BBF755-8982-9CB2-B003-ECAB1045D3B7}"/>
          </ac:picMkLst>
        </pc:picChg>
        <pc:picChg chg="mod">
          <ac:chgData name="Kaja Josefine Larsen" userId="0485d4eb-1267-4d1d-aa65-7173e94671b4" providerId="ADAL" clId="{60A78308-3C54-2F4D-BD2F-C5A41209DF78}" dt="2025-05-21T10:37:47.812" v="3"/>
          <ac:picMkLst>
            <pc:docMk/>
            <pc:sldMk cId="3144471584" sldId="259"/>
            <ac:picMk id="7" creationId="{3243AD98-B614-CD57-E129-9C6734415228}"/>
          </ac:picMkLst>
        </pc:picChg>
      </pc:sldChg>
      <pc:sldChg chg="modSp mod">
        <pc:chgData name="Kaja Josefine Larsen" userId="0485d4eb-1267-4d1d-aa65-7173e94671b4" providerId="ADAL" clId="{60A78308-3C54-2F4D-BD2F-C5A41209DF78}" dt="2025-05-21T10:38:43.659" v="7" actId="20577"/>
        <pc:sldMkLst>
          <pc:docMk/>
          <pc:sldMk cId="485732972" sldId="297"/>
        </pc:sldMkLst>
        <pc:spChg chg="mod">
          <ac:chgData name="Kaja Josefine Larsen" userId="0485d4eb-1267-4d1d-aa65-7173e94671b4" providerId="ADAL" clId="{60A78308-3C54-2F4D-BD2F-C5A41209DF78}" dt="2025-05-21T10:38:43.659" v="7" actId="20577"/>
          <ac:spMkLst>
            <pc:docMk/>
            <pc:sldMk cId="485732972" sldId="297"/>
            <ac:spMk id="3" creationId="{B9E5D7E2-448D-974A-4961-1F48399AB5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A7358-2B3B-AB40-BD91-AF1AF5CDBFD7}" type="datetimeFigureOut">
              <a:rPr lang="nb-NO" smtClean="0"/>
              <a:t>06.06.2025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A09F5-EB1D-B146-A36A-40FD1EC800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6209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A09F5-EB1D-B146-A36A-40FD1EC8006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83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A09F5-EB1D-B146-A36A-40FD1EC8006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786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A09F5-EB1D-B146-A36A-40FD1EC8006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77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CD57-4421-DC1D-9383-925B0CC24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91903"/>
            <a:ext cx="5770880" cy="2387600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2A0A1-1EAE-826A-2A36-890636A63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294673"/>
            <a:ext cx="5770880" cy="87852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16FBB3-04FA-B804-2656-921911EFE9F1}"/>
              </a:ext>
            </a:extLst>
          </p:cNvPr>
          <p:cNvSpPr/>
          <p:nvPr userDrawn="1"/>
        </p:nvSpPr>
        <p:spPr>
          <a:xfrm>
            <a:off x="0" y="5807034"/>
            <a:ext cx="12192000" cy="1050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031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16FBB3-04FA-B804-2656-921911EFE9F1}"/>
              </a:ext>
            </a:extLst>
          </p:cNvPr>
          <p:cNvSpPr/>
          <p:nvPr userDrawn="1"/>
        </p:nvSpPr>
        <p:spPr>
          <a:xfrm>
            <a:off x="0" y="5050970"/>
            <a:ext cx="12192000" cy="18070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820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>
            <a:normAutofit/>
          </a:bodyPr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84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>
            <a:normAutofit/>
          </a:bodyPr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543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1923"/>
            <a:ext cx="10515600" cy="743918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5788"/>
            <a:ext cx="5876924" cy="86734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400"/>
            </a:lvl1pPr>
            <a:lvl2pPr marL="457200" indent="0">
              <a:lnSpc>
                <a:spcPct val="120000"/>
              </a:lnSpc>
              <a:buNone/>
              <a:defRPr sz="2000"/>
            </a:lvl2pPr>
            <a:lvl3pPr marL="914400" indent="0">
              <a:lnSpc>
                <a:spcPct val="120000"/>
              </a:lnSpc>
              <a:buNone/>
              <a:defRPr sz="1800"/>
            </a:lvl3pPr>
            <a:lvl4pPr marL="1371600" indent="0">
              <a:lnSpc>
                <a:spcPct val="120000"/>
              </a:lnSpc>
              <a:buNone/>
              <a:defRPr sz="1600"/>
            </a:lvl4pPr>
            <a:lvl5pPr marL="1828800" indent="0">
              <a:lnSpc>
                <a:spcPct val="120000"/>
              </a:lnSpc>
              <a:buNone/>
              <a:defRPr sz="1600"/>
            </a:lvl5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5876925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4AF9B81-F48A-1D00-88ED-33FEE0E241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2690903"/>
            <a:ext cx="5257800" cy="397889"/>
          </a:xfrm>
        </p:spPr>
        <p:txBody>
          <a:bodyPr lIns="0" rIns="9000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B5721D-B622-2422-A2D5-FD41B07DA1FA}"/>
              </a:ext>
            </a:extLst>
          </p:cNvPr>
          <p:cNvSpPr/>
          <p:nvPr userDrawn="1"/>
        </p:nvSpPr>
        <p:spPr>
          <a:xfrm>
            <a:off x="838200" y="3110125"/>
            <a:ext cx="5137597" cy="3380827"/>
          </a:xfrm>
          <a:prstGeom prst="roundRect">
            <a:avLst>
              <a:gd name="adj" fmla="val 44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0F32CC-DC96-C590-5D51-93EB715AC0F6}"/>
              </a:ext>
            </a:extLst>
          </p:cNvPr>
          <p:cNvSpPr/>
          <p:nvPr userDrawn="1"/>
        </p:nvSpPr>
        <p:spPr>
          <a:xfrm>
            <a:off x="1017083" y="3273520"/>
            <a:ext cx="269823" cy="269823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E01A3-AE93-4DE1-925A-95E353C4AFAB}"/>
              </a:ext>
            </a:extLst>
          </p:cNvPr>
          <p:cNvSpPr txBox="1"/>
          <p:nvPr userDrawn="1"/>
        </p:nvSpPr>
        <p:spPr>
          <a:xfrm>
            <a:off x="1009939" y="3232318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noProof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E02BAAE-B56C-1D1F-6BD4-B35EAF8AC06A}"/>
              </a:ext>
            </a:extLst>
          </p:cNvPr>
          <p:cNvSpPr/>
          <p:nvPr userDrawn="1"/>
        </p:nvSpPr>
        <p:spPr>
          <a:xfrm>
            <a:off x="6221569" y="3110125"/>
            <a:ext cx="5137597" cy="3380827"/>
          </a:xfrm>
          <a:prstGeom prst="roundRect">
            <a:avLst>
              <a:gd name="adj" fmla="val 40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44A1E89-258E-3F30-0246-D6D0BFDC33AF}"/>
              </a:ext>
            </a:extLst>
          </p:cNvPr>
          <p:cNvSpPr/>
          <p:nvPr userDrawn="1"/>
        </p:nvSpPr>
        <p:spPr>
          <a:xfrm>
            <a:off x="6400452" y="3273520"/>
            <a:ext cx="269823" cy="269823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E4F0D5-ECD2-17A6-77EC-061417A13B8F}"/>
              </a:ext>
            </a:extLst>
          </p:cNvPr>
          <p:cNvSpPr txBox="1"/>
          <p:nvPr userDrawn="1"/>
        </p:nvSpPr>
        <p:spPr>
          <a:xfrm>
            <a:off x="6393308" y="3232592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noProof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766958E-5EF4-38BF-E6D6-F1B77F866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2475" y="3273520"/>
            <a:ext cx="4331502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45E41D6-81DD-F9E5-AD75-94CB4A3550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5844" y="3273520"/>
            <a:ext cx="4331502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Oppgave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9AD5A68-57CC-C290-3606-091C61E3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3229" y="3889086"/>
            <a:ext cx="4730747" cy="2386510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CE520A9-6736-3169-9C35-9EC601B580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6598" y="3889086"/>
            <a:ext cx="4730747" cy="2386510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</p:spTree>
    <p:extLst>
      <p:ext uri="{BB962C8B-B14F-4D97-AF65-F5344CB8AC3E}">
        <p14:creationId xmlns:p14="http://schemas.microsoft.com/office/powerpoint/2010/main" val="2952327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7764887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B5721D-B622-2422-A2D5-FD41B07DA1FA}"/>
              </a:ext>
            </a:extLst>
          </p:cNvPr>
          <p:cNvSpPr/>
          <p:nvPr userDrawn="1"/>
        </p:nvSpPr>
        <p:spPr>
          <a:xfrm>
            <a:off x="838200" y="1242689"/>
            <a:ext cx="5137597" cy="5130314"/>
          </a:xfrm>
          <a:prstGeom prst="roundRect">
            <a:avLst>
              <a:gd name="adj" fmla="val 28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0F32CC-DC96-C590-5D51-93EB715AC0F6}"/>
              </a:ext>
            </a:extLst>
          </p:cNvPr>
          <p:cNvSpPr/>
          <p:nvPr userDrawn="1"/>
        </p:nvSpPr>
        <p:spPr>
          <a:xfrm>
            <a:off x="1017083" y="1406084"/>
            <a:ext cx="269823" cy="269823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E01A3-AE93-4DE1-925A-95E353C4AFAB}"/>
              </a:ext>
            </a:extLst>
          </p:cNvPr>
          <p:cNvSpPr txBox="1"/>
          <p:nvPr userDrawn="1"/>
        </p:nvSpPr>
        <p:spPr>
          <a:xfrm>
            <a:off x="1009939" y="1364882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noProof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E02BAAE-B56C-1D1F-6BD4-B35EAF8AC06A}"/>
              </a:ext>
            </a:extLst>
          </p:cNvPr>
          <p:cNvSpPr/>
          <p:nvPr userDrawn="1"/>
        </p:nvSpPr>
        <p:spPr>
          <a:xfrm>
            <a:off x="6221569" y="1242689"/>
            <a:ext cx="5137597" cy="2011149"/>
          </a:xfrm>
          <a:prstGeom prst="roundRect">
            <a:avLst>
              <a:gd name="adj" fmla="val 7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766958E-5EF4-38BF-E6D6-F1B77F866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2475" y="1406084"/>
            <a:ext cx="4331502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45E41D6-81DD-F9E5-AD75-94CB4A3550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6598" y="1406084"/>
            <a:ext cx="4679322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Tekst 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9AD5A68-57CC-C290-3606-091C61E3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3229" y="2021649"/>
            <a:ext cx="4730747" cy="409581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CE520A9-6736-3169-9C35-9EC601B580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6598" y="1760850"/>
            <a:ext cx="4730747" cy="1301902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F53103B-82FE-7B57-4B8B-9B84A987A635}"/>
              </a:ext>
            </a:extLst>
          </p:cNvPr>
          <p:cNvSpPr/>
          <p:nvPr userDrawn="1"/>
        </p:nvSpPr>
        <p:spPr>
          <a:xfrm>
            <a:off x="6221569" y="3934373"/>
            <a:ext cx="5137597" cy="2440669"/>
          </a:xfrm>
          <a:prstGeom prst="roundRect">
            <a:avLst>
              <a:gd name="adj" fmla="val 72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BC4F572-56FE-E6CC-87E2-AFC62897EF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6598" y="4097769"/>
            <a:ext cx="4679322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Tekst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E4C4DCE-F786-F320-9481-BA59796221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6598" y="4456090"/>
            <a:ext cx="4730747" cy="1751527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85F2A8C-7A00-4A35-6230-58C4724D4C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1569" y="3510977"/>
            <a:ext cx="5132231" cy="496888"/>
          </a:xfrm>
        </p:spPr>
        <p:txBody>
          <a:bodyPr lIns="0" rIns="9000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</p:spTree>
    <p:extLst>
      <p:ext uri="{BB962C8B-B14F-4D97-AF65-F5344CB8AC3E}">
        <p14:creationId xmlns:p14="http://schemas.microsoft.com/office/powerpoint/2010/main" val="2643959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ste_risik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047"/>
            <a:ext cx="4280065" cy="1415287"/>
          </a:xfrm>
        </p:spPr>
        <p:txBody>
          <a:bodyPr lIns="0" anchor="ctr">
            <a:normAutofit/>
          </a:bodyPr>
          <a:lstStyle>
            <a:lvl1pPr>
              <a:defRPr sz="36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71227"/>
            <a:ext cx="3603170" cy="1415286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400"/>
            </a:lvl1pPr>
            <a:lvl2pPr marL="457200" indent="0">
              <a:lnSpc>
                <a:spcPct val="120000"/>
              </a:lnSpc>
              <a:buNone/>
              <a:defRPr sz="2000"/>
            </a:lvl2pPr>
            <a:lvl3pPr marL="914400" indent="0">
              <a:lnSpc>
                <a:spcPct val="120000"/>
              </a:lnSpc>
              <a:buNone/>
              <a:defRPr sz="1800"/>
            </a:lvl3pPr>
            <a:lvl4pPr marL="1371600" indent="0">
              <a:lnSpc>
                <a:spcPct val="120000"/>
              </a:lnSpc>
              <a:buNone/>
              <a:defRPr sz="1600"/>
            </a:lvl4pPr>
            <a:lvl5pPr marL="1828800" indent="0">
              <a:lnSpc>
                <a:spcPct val="120000"/>
              </a:lnSpc>
              <a:buNone/>
              <a:defRPr sz="1600"/>
            </a:lvl5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4280065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B5721D-B622-2422-A2D5-FD41B07DA1FA}"/>
              </a:ext>
            </a:extLst>
          </p:cNvPr>
          <p:cNvSpPr/>
          <p:nvPr userDrawn="1"/>
        </p:nvSpPr>
        <p:spPr>
          <a:xfrm>
            <a:off x="5743976" y="484997"/>
            <a:ext cx="5976000" cy="5755483"/>
          </a:xfrm>
          <a:prstGeom prst="roundRect">
            <a:avLst>
              <a:gd name="adj" fmla="val 44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766958E-5EF4-38BF-E6D6-F1B77F866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6565" y="69404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45E41D6-81DD-F9E5-AD75-94CB4A3550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97195" y="69404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Oppgave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9AD5A68-57CC-C290-3606-091C61E3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6567" y="1167183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CE520A9-6736-3169-9C35-9EC601B580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97196" y="1167183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731744B-90C2-31E8-2E58-0746C11BFB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06565" y="356329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76D0569-4FAE-E9E4-F107-00E67A922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7195" y="356329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Oppgave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E8E0B8-3EF2-1F1D-4285-31849878D4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06567" y="4048308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1312791-AAF2-569D-7567-43E9C57723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7196" y="4048308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A87BD3-288A-970D-0416-710EB6C18430}"/>
              </a:ext>
            </a:extLst>
          </p:cNvPr>
          <p:cNvCxnSpPr>
            <a:cxnSpLocks/>
          </p:cNvCxnSpPr>
          <p:nvPr userDrawn="1"/>
        </p:nvCxnSpPr>
        <p:spPr>
          <a:xfrm>
            <a:off x="8740238" y="607151"/>
            <a:ext cx="0" cy="5522687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E51F9F-9373-8EAA-0512-B462E6A83EC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65259" y="3362738"/>
            <a:ext cx="574995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E296674-10BC-4CEC-A72E-11430AFD04D5}"/>
              </a:ext>
            </a:extLst>
          </p:cNvPr>
          <p:cNvCxnSpPr>
            <a:cxnSpLocks/>
          </p:cNvCxnSpPr>
          <p:nvPr userDrawn="1"/>
        </p:nvCxnSpPr>
        <p:spPr>
          <a:xfrm>
            <a:off x="5569527" y="484994"/>
            <a:ext cx="0" cy="575548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D8C07B-8FFA-C8EB-892B-9ED585E4C25D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3976" y="6373004"/>
            <a:ext cx="5976000" cy="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9F93A3F-0528-9B52-461E-52E6D84DCA39}"/>
              </a:ext>
            </a:extLst>
          </p:cNvPr>
          <p:cNvSpPr txBox="1"/>
          <p:nvPr userDrawn="1"/>
        </p:nvSpPr>
        <p:spPr>
          <a:xfrm rot="16200000">
            <a:off x="2498411" y="3208848"/>
            <a:ext cx="57554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400">
                <a:solidFill>
                  <a:schemeClr val="tx2"/>
                </a:solidFill>
              </a:rPr>
              <a:t>Konsekvens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F3F95B-D1E7-0EE0-B88C-AE9403A02433}"/>
              </a:ext>
            </a:extLst>
          </p:cNvPr>
          <p:cNvSpPr txBox="1"/>
          <p:nvPr userDrawn="1"/>
        </p:nvSpPr>
        <p:spPr>
          <a:xfrm>
            <a:off x="5743976" y="6425779"/>
            <a:ext cx="597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400">
                <a:solidFill>
                  <a:schemeClr val="tx2"/>
                </a:solidFill>
              </a:rPr>
              <a:t>Sannsynlighet</a:t>
            </a:r>
          </a:p>
        </p:txBody>
      </p:sp>
    </p:spTree>
    <p:extLst>
      <p:ext uri="{BB962C8B-B14F-4D97-AF65-F5344CB8AC3E}">
        <p14:creationId xmlns:p14="http://schemas.microsoft.com/office/powerpoint/2010/main" val="3607223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_tabel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047"/>
            <a:ext cx="4280065" cy="1415287"/>
          </a:xfrm>
        </p:spPr>
        <p:txBody>
          <a:bodyPr lIns="0" anchor="ctr">
            <a:normAutofit/>
          </a:bodyPr>
          <a:lstStyle>
            <a:lvl1pPr>
              <a:defRPr sz="36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71227"/>
            <a:ext cx="3603170" cy="1415286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400"/>
            </a:lvl1pPr>
            <a:lvl2pPr marL="457200" indent="0">
              <a:lnSpc>
                <a:spcPct val="120000"/>
              </a:lnSpc>
              <a:buNone/>
              <a:defRPr sz="2000"/>
            </a:lvl2pPr>
            <a:lvl3pPr marL="914400" indent="0">
              <a:lnSpc>
                <a:spcPct val="120000"/>
              </a:lnSpc>
              <a:buNone/>
              <a:defRPr sz="1800"/>
            </a:lvl3pPr>
            <a:lvl4pPr marL="1371600" indent="0">
              <a:lnSpc>
                <a:spcPct val="120000"/>
              </a:lnSpc>
              <a:buNone/>
              <a:defRPr sz="1600"/>
            </a:lvl4pPr>
            <a:lvl5pPr marL="1828800" indent="0">
              <a:lnSpc>
                <a:spcPct val="120000"/>
              </a:lnSpc>
              <a:buNone/>
              <a:defRPr sz="1600"/>
            </a:lvl5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4280065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</p:spTree>
    <p:extLst>
      <p:ext uri="{BB962C8B-B14F-4D97-AF65-F5344CB8AC3E}">
        <p14:creationId xmlns:p14="http://schemas.microsoft.com/office/powerpoint/2010/main" val="793548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4C95-431D-C4EA-AAC2-5CB602E10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C31C-92B6-F116-145B-4F6D5369C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5B5C8-FCC9-DD18-542E-E2622B21F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7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D6508-5B1F-21CF-8D7C-0F17B9A7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87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002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BF84C-0B51-041B-0744-26379629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ED414-ABFF-F4AC-2AEA-BC0AC8ECB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14329"/>
            <a:ext cx="10515600" cy="4162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01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7" r:id="rId2"/>
    <p:sldLayoutId id="2147483659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61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beidstilsynet.no/arbeidsmiljo/vold-og-trusle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8A92-DFA8-63B5-385C-F65114BA2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1821049"/>
            <a:ext cx="3712684" cy="2387600"/>
          </a:xfrm>
        </p:spPr>
        <p:txBody>
          <a:bodyPr>
            <a:normAutofit/>
          </a:bodyPr>
          <a:lstStyle/>
          <a:p>
            <a:r>
              <a:rPr lang="nb-NO" dirty="0"/>
              <a:t>Huskeliste for deg som er skoleleder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DD1FB1-80A7-824E-2F0E-18CD28304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1504349"/>
            <a:ext cx="5770880" cy="878522"/>
          </a:xfrm>
        </p:spPr>
        <p:txBody>
          <a:bodyPr/>
          <a:lstStyle/>
          <a:p>
            <a:r>
              <a:rPr lang="nb-NO" dirty="0"/>
              <a:t>Vold og trusler i skolen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86593A62-E7E0-C661-D968-42CE2F013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675593"/>
            <a:ext cx="4386581" cy="3946456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6904D909-81E6-27CA-A342-2C3DE9A1CC1E}"/>
              </a:ext>
            </a:extLst>
          </p:cNvPr>
          <p:cNvGrpSpPr/>
          <p:nvPr/>
        </p:nvGrpSpPr>
        <p:grpSpPr>
          <a:xfrm>
            <a:off x="0" y="5238862"/>
            <a:ext cx="12192000" cy="1619138"/>
            <a:chOff x="0" y="5238862"/>
            <a:chExt cx="12192000" cy="1619138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F431734-6857-258E-4B20-A19F7ED4168D}"/>
                </a:ext>
              </a:extLst>
            </p:cNvPr>
            <p:cNvSpPr/>
            <p:nvPr/>
          </p:nvSpPr>
          <p:spPr>
            <a:xfrm>
              <a:off x="0" y="5238862"/>
              <a:ext cx="12192000" cy="16191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02C6DD88-3EB9-895C-0478-E7FAF6A9A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8099"/>
            <a:stretch/>
          </p:blipFill>
          <p:spPr>
            <a:xfrm>
              <a:off x="3641092" y="5510116"/>
              <a:ext cx="8035865" cy="1044963"/>
            </a:xfrm>
            <a:prstGeom prst="rect">
              <a:avLst/>
            </a:prstGeom>
          </p:spPr>
        </p:pic>
        <p:pic>
          <p:nvPicPr>
            <p:cNvPr id="8" name="Bilde 7" descr="Et bilde som inneholder sort, mørke&#10;&#10;KI-generert innhold kan være feil.">
              <a:extLst>
                <a:ext uri="{FF2B5EF4-FFF2-40B4-BE49-F238E27FC236}">
                  <a16:creationId xmlns:a16="http://schemas.microsoft.com/office/drawing/2014/main" id="{119FD055-1A57-4FC3-E763-931F4BCF6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399" y="5732640"/>
              <a:ext cx="2620677" cy="599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53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792E-B898-6527-4B68-6A6C9708C7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Innledning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A9EA8-C6D2-867A-FF8A-4FEA5043D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609"/>
            <a:ext cx="4887686" cy="4162633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1800" dirty="0"/>
              <a:t>Dette er en liste over det viktigste du må ha oversikt over som skoleleder når det gjelder å forebygge, håndtere og følge opp vold og trusler. </a:t>
            </a:r>
          </a:p>
          <a:p>
            <a:pPr marL="0" indent="0">
              <a:buNone/>
            </a:pPr>
            <a:r>
              <a:rPr lang="nb-NO" sz="1800" dirty="0"/>
              <a:t>Du som skoleleder har hovedansvar for </a:t>
            </a:r>
            <a:br>
              <a:rPr lang="nb-NO" sz="1800" dirty="0"/>
            </a:br>
            <a:r>
              <a:rPr lang="nb-NO" sz="1800" dirty="0"/>
              <a:t>arbeidet, men husk at du i alle faser har støtte </a:t>
            </a:r>
            <a:br>
              <a:rPr lang="nb-NO" sz="1800" dirty="0"/>
            </a:br>
            <a:r>
              <a:rPr lang="nb-NO" sz="1800" dirty="0"/>
              <a:t>i HMS-gruppen på skolen.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90397973-6CFE-6A4A-B21C-86F9317D0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77389" y="1493980"/>
            <a:ext cx="3935698" cy="354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6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E089890-0A96-6466-2EA3-3A0128A89CF6}"/>
              </a:ext>
            </a:extLst>
          </p:cNvPr>
          <p:cNvSpPr/>
          <p:nvPr/>
        </p:nvSpPr>
        <p:spPr>
          <a:xfrm>
            <a:off x="838200" y="1731398"/>
            <a:ext cx="9856808" cy="4774505"/>
          </a:xfrm>
          <a:prstGeom prst="roundRect">
            <a:avLst>
              <a:gd name="adj" fmla="val 4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F443F-3781-A7EA-B1A2-CFCF52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8"/>
            <a:ext cx="10515600" cy="967596"/>
          </a:xfrm>
        </p:spPr>
        <p:txBody>
          <a:bodyPr/>
          <a:lstStyle/>
          <a:p>
            <a:r>
              <a:rPr lang="nb-NO" dirty="0"/>
              <a:t>Forebygge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7E2-448D-974A-4961-1F48399A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04" y="1919654"/>
            <a:ext cx="4219937" cy="3563483"/>
          </a:xfrm>
        </p:spPr>
        <p:txBody>
          <a:bodyPr vert="horz" lIns="0" tIns="45720" rIns="91440" bIns="45720" numCol="1" spcCol="288000" rtlCol="0" anchor="t">
            <a:noAutofit/>
          </a:bodyPr>
          <a:lstStyle/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Sørg for tydelige rutiner</a:t>
            </a:r>
            <a:br>
              <a:rPr lang="nb-NO" sz="1600" dirty="0"/>
            </a:br>
            <a:r>
              <a:rPr lang="nb-NO" sz="1200" dirty="0"/>
              <a:t>Det skal være rutiner for å forebygge, håndtere og følge opp vold og trusler. </a:t>
            </a:r>
          </a:p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Sørg for god opplæring </a:t>
            </a:r>
            <a:r>
              <a:rPr lang="nb-NO" sz="1200" b="1" dirty="0"/>
              <a:t>(Forskrift om utførelse av arbeid § 23A-2 og forvaltningslovens § 13)</a:t>
            </a:r>
            <a:br>
              <a:rPr lang="nb-NO" sz="1600" dirty="0"/>
            </a:br>
            <a:r>
              <a:rPr lang="nb-NO" sz="1200" dirty="0"/>
              <a:t>Ansatte skal vite hvordan de forebygger og håndterer </a:t>
            </a:r>
            <a:br>
              <a:rPr lang="nb-NO" sz="1200" dirty="0"/>
            </a:br>
            <a:r>
              <a:rPr lang="nb-NO" sz="1200" dirty="0"/>
              <a:t>vold og trusler</a:t>
            </a:r>
            <a:r>
              <a:rPr lang="nb-NO" sz="1200" b="1" dirty="0"/>
              <a:t> </a:t>
            </a:r>
            <a:r>
              <a:rPr lang="nb-NO" sz="1200" dirty="0"/>
              <a:t>og kjenne til personvern og taushetsplikt.</a:t>
            </a:r>
          </a:p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Risikovurder jevnlig </a:t>
            </a:r>
            <a:br>
              <a:rPr lang="nb-NO" sz="1600" b="1" dirty="0"/>
            </a:br>
            <a:r>
              <a:rPr lang="nb-NO" sz="1200" b="1" dirty="0"/>
              <a:t>(Forskrift om utførelse av arbeid § 23A-1)</a:t>
            </a:r>
            <a:br>
              <a:rPr lang="nb-NO" sz="1600" dirty="0"/>
            </a:br>
            <a:r>
              <a:rPr lang="nb-NO" sz="1200" dirty="0"/>
              <a:t>Leder skal, helst i samarbeid med HMS-gruppa, kartlegge risiko for vold og trusler og sikre tiltak for å forebygge. </a:t>
            </a:r>
          </a:p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Ha rutiner for avviksmeldinger  </a:t>
            </a:r>
            <a:r>
              <a:rPr lang="nb-NO" sz="1200" b="1" dirty="0"/>
              <a:t>(Internkontrollforskriften § 5 pkt. 7)</a:t>
            </a:r>
            <a:br>
              <a:rPr lang="nb-NO" sz="1600" dirty="0"/>
            </a:br>
            <a:r>
              <a:rPr lang="nb-NO" sz="1200" dirty="0"/>
              <a:t>Alle ansatte må kjenne rutinene for å oppdage, rette opp og forebygge brudd på regler om helse, miljø og sikkerhet.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EF09BCA3-F8D6-58F3-AD23-316F6FDE3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0584" y="606768"/>
            <a:ext cx="1893216" cy="171695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A2D10-DA12-4A79-0B8B-F88C1864D148}"/>
              </a:ext>
            </a:extLst>
          </p:cNvPr>
          <p:cNvSpPr txBox="1">
            <a:spLocks/>
          </p:cNvSpPr>
          <p:nvPr/>
        </p:nvSpPr>
        <p:spPr>
          <a:xfrm>
            <a:off x="5699745" y="1919653"/>
            <a:ext cx="4598435" cy="3563483"/>
          </a:xfrm>
          <a:prstGeom prst="rect">
            <a:avLst/>
          </a:prstGeom>
        </p:spPr>
        <p:txBody>
          <a:bodyPr vert="horz" lIns="0" tIns="45720" rIns="91440" bIns="45720" numCol="1" spcCol="28800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Informer ansatte og tillitsvalgte </a:t>
            </a:r>
            <a:br>
              <a:rPr lang="nb-NO" sz="1600" b="1" dirty="0"/>
            </a:br>
            <a:r>
              <a:rPr lang="nb-NO" sz="1200" b="1" dirty="0"/>
              <a:t>(Forskrift om utførelse av arbeid § 23A-3)</a:t>
            </a:r>
            <a:br>
              <a:rPr lang="nb-NO" sz="1600" b="1" dirty="0"/>
            </a:br>
            <a:r>
              <a:rPr lang="nb-NO" sz="1200" dirty="0"/>
              <a:t>Leder skal informere ansatte om risiko, tiltak, </a:t>
            </a:r>
            <a:br>
              <a:rPr lang="nb-NO" sz="1200" dirty="0"/>
            </a:br>
            <a:r>
              <a:rPr lang="nb-NO" sz="1200" dirty="0"/>
              <a:t>rutiner og rapportering knyttet til vold og trusler.</a:t>
            </a:r>
            <a:endParaRPr lang="nb-NO" sz="1200" b="1" dirty="0"/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Involver de ansatte </a:t>
            </a: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2-3)</a:t>
            </a:r>
            <a:br>
              <a:rPr lang="nb-NO" sz="1600" b="1" dirty="0"/>
            </a:br>
            <a:r>
              <a:rPr lang="nb-NO" sz="1200" dirty="0"/>
              <a:t>Ansatte skal aktivt delta i HMS-arbeidet, det inkluderer også gjennomføring av tiltak som skaper et trygt arbeidsmiljø.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Sørg for gode varslingsrutiner </a:t>
            </a: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2 A)</a:t>
            </a:r>
            <a:br>
              <a:rPr lang="nb-NO" sz="1600" b="1" dirty="0"/>
            </a:br>
            <a:r>
              <a:rPr lang="nb-NO" sz="1200" dirty="0"/>
              <a:t>Alle må kjenne til hvordan de kan varsle. 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Ha en beredskapsplan</a:t>
            </a:r>
            <a:br>
              <a:rPr lang="nb-NO" sz="1600" b="1" dirty="0"/>
            </a:br>
            <a:r>
              <a:rPr lang="nb-NO" sz="1200" dirty="0"/>
              <a:t>Den må inkludere tiltak som skal iverksettes hvis en alvorlig hendelse skjer</a:t>
            </a:r>
            <a:r>
              <a:rPr lang="nb-NO" sz="1100" dirty="0"/>
              <a:t>. 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Skap en kultur for å snakke sammen</a:t>
            </a:r>
            <a:br>
              <a:rPr lang="nb-NO" sz="1800" dirty="0"/>
            </a:br>
            <a:r>
              <a:rPr lang="nb-NO" sz="1200" dirty="0"/>
              <a:t>Legg til rette for at kolleger kan diskutere utfordringer. </a:t>
            </a:r>
          </a:p>
        </p:txBody>
      </p:sp>
    </p:spTree>
    <p:extLst>
      <p:ext uri="{BB962C8B-B14F-4D97-AF65-F5344CB8AC3E}">
        <p14:creationId xmlns:p14="http://schemas.microsoft.com/office/powerpoint/2010/main" val="48573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E089890-0A96-6466-2EA3-3A0128A89CF6}"/>
              </a:ext>
            </a:extLst>
          </p:cNvPr>
          <p:cNvSpPr/>
          <p:nvPr/>
        </p:nvSpPr>
        <p:spPr>
          <a:xfrm>
            <a:off x="838200" y="1979270"/>
            <a:ext cx="9856808" cy="4381081"/>
          </a:xfrm>
          <a:prstGeom prst="roundRect">
            <a:avLst>
              <a:gd name="adj" fmla="val 4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F443F-3781-A7EA-B1A2-CFCF52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8"/>
            <a:ext cx="10515600" cy="967596"/>
          </a:xfrm>
        </p:spPr>
        <p:txBody>
          <a:bodyPr>
            <a:normAutofit/>
          </a:bodyPr>
          <a:lstStyle/>
          <a:p>
            <a:r>
              <a:rPr lang="nb-NO" dirty="0"/>
              <a:t>Håndtere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7E2-448D-974A-4961-1F48399A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04" y="2405590"/>
            <a:ext cx="4219937" cy="3563483"/>
          </a:xfrm>
        </p:spPr>
        <p:txBody>
          <a:bodyPr numCol="1" spcCol="288000">
            <a:noAutofit/>
          </a:bodyPr>
          <a:lstStyle/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Følg skolens planer og rutiner</a:t>
            </a:r>
            <a:br>
              <a:rPr lang="nb-NO" sz="2000" dirty="0"/>
            </a:br>
            <a:r>
              <a:rPr lang="nb-NO" sz="1200" dirty="0"/>
              <a:t>Dette inkluderer både beredskapsplan og rutiner for håndtering av vold og trusler. </a:t>
            </a:r>
            <a:endParaRPr lang="nb-NO" sz="1200" b="1" dirty="0">
              <a:highlight>
                <a:srgbClr val="FFFF00"/>
              </a:highlight>
            </a:endParaRPr>
          </a:p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Følg skolens rutiner for avvikshåndtering </a:t>
            </a:r>
            <a:br>
              <a:rPr lang="nb-NO" sz="1800" dirty="0"/>
            </a:br>
            <a:r>
              <a:rPr lang="nb-NO" sz="1200" dirty="0"/>
              <a:t>Det er essensielt for at arbeidet skal ha effekt og skape en god kultur for håndtering av avvik på skolen. </a:t>
            </a:r>
          </a:p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Varsle om alvorlig skade eller dødsfall </a:t>
            </a:r>
            <a:br>
              <a:rPr lang="nb-NO" sz="1600" b="1" dirty="0"/>
            </a:b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5-2)</a:t>
            </a:r>
            <a:br>
              <a:rPr lang="nb-NO" sz="1800" b="1" dirty="0"/>
            </a:br>
            <a:r>
              <a:rPr lang="nb-NO" sz="1200" dirty="0"/>
              <a:t>Ved alvorlig skade eller dødsfall, skal både politiet og Arbeidstilsynet varsles.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A2D10-DA12-4A79-0B8B-F88C1864D148}"/>
              </a:ext>
            </a:extLst>
          </p:cNvPr>
          <p:cNvSpPr txBox="1">
            <a:spLocks/>
          </p:cNvSpPr>
          <p:nvPr/>
        </p:nvSpPr>
        <p:spPr>
          <a:xfrm>
            <a:off x="5699745" y="2405589"/>
            <a:ext cx="4219937" cy="3563483"/>
          </a:xfrm>
          <a:prstGeom prst="rect">
            <a:avLst/>
          </a:prstGeom>
        </p:spPr>
        <p:txBody>
          <a:bodyPr vert="horz" lIns="0" tIns="45720" rIns="91440" bIns="45720" numCol="1" spcCol="28800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4"/>
            </a:pPr>
            <a:r>
              <a:rPr lang="nb-NO" sz="1600" b="1" dirty="0"/>
              <a:t>Registrer personskader </a:t>
            </a: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5-1)</a:t>
            </a:r>
            <a:br>
              <a:rPr lang="nb-NO" sz="1800" b="1" dirty="0"/>
            </a:br>
            <a:r>
              <a:rPr lang="nb-NO" sz="1200" dirty="0"/>
              <a:t>Registeret må ikke inneholde personopplysninger. Det skal være tilgjengelig for Arbeidstilsynet, verneombud, bedriftshelsetjeneste og arbeidsmiljøutvalg. </a:t>
            </a:r>
            <a:endParaRPr lang="nb-NO" sz="1200" b="1" dirty="0"/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4"/>
            </a:pPr>
            <a:r>
              <a:rPr lang="nb-NO" sz="1600" b="1" dirty="0"/>
              <a:t>Meld mulig yrkesskade til Nav </a:t>
            </a:r>
            <a:br>
              <a:rPr lang="nb-NO" sz="1800" b="1" dirty="0"/>
            </a:br>
            <a:r>
              <a:rPr lang="nb-NO" sz="1200" b="1" dirty="0"/>
              <a:t>(Folketrygdloven kap. 13 § 13-14)</a:t>
            </a:r>
            <a:br>
              <a:rPr lang="nb-NO" sz="1800" b="1" dirty="0"/>
            </a:br>
            <a:r>
              <a:rPr lang="nb-NO" sz="1200" dirty="0"/>
              <a:t>Send skademelding når en ansatt eller elev blir påført en skade eller sykdom som kan gi rett til yrkesskadedekning.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4"/>
            </a:pPr>
            <a:r>
              <a:rPr lang="nb-NO" sz="1600" b="1" dirty="0"/>
              <a:t>Vurder anmeldelse </a:t>
            </a:r>
            <a:br>
              <a:rPr lang="nb-NO" sz="1800" b="1" dirty="0"/>
            </a:br>
            <a:r>
              <a:rPr lang="nb-NO" sz="1200" b="1" dirty="0"/>
              <a:t>(Straffeloven § 265 (2) bokstav c)</a:t>
            </a:r>
            <a:br>
              <a:rPr lang="nb-NO" sz="1800" b="1" dirty="0"/>
            </a:br>
            <a:r>
              <a:rPr lang="nb-NO" sz="1200" dirty="0"/>
              <a:t>Ansatte i grunnskolen og videregående er spesielt beskyttet, og å hindre dem i jobben kan straffes.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03E8ADB8-654D-D29D-007E-E3E5577D1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32878" y="294169"/>
            <a:ext cx="2419336" cy="211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E089890-0A96-6466-2EA3-3A0128A89CF6}"/>
              </a:ext>
            </a:extLst>
          </p:cNvPr>
          <p:cNvSpPr/>
          <p:nvPr/>
        </p:nvSpPr>
        <p:spPr>
          <a:xfrm>
            <a:off x="838200" y="1979270"/>
            <a:ext cx="9856808" cy="4381081"/>
          </a:xfrm>
          <a:prstGeom prst="roundRect">
            <a:avLst>
              <a:gd name="adj" fmla="val 4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F443F-3781-A7EA-B1A2-CFCF52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8"/>
            <a:ext cx="10515600" cy="967596"/>
          </a:xfrm>
        </p:spPr>
        <p:txBody>
          <a:bodyPr/>
          <a:lstStyle/>
          <a:p>
            <a:r>
              <a:rPr lang="nb-NO" dirty="0"/>
              <a:t>Følge opp</a:t>
            </a:r>
            <a:endParaRPr lang="nb-NO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7E2-448D-974A-4961-1F48399A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05" y="2405590"/>
            <a:ext cx="3603454" cy="3563483"/>
          </a:xfrm>
        </p:spPr>
        <p:txBody>
          <a:bodyPr numCol="1" spcCol="288000">
            <a:noAutofit/>
          </a:bodyPr>
          <a:lstStyle/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Fysisk og psykisk helsehjelp </a:t>
            </a:r>
            <a:br>
              <a:rPr lang="nb-NO" sz="1600" b="1" dirty="0"/>
            </a:br>
            <a:r>
              <a:rPr lang="nb-NO" sz="1200" b="1" dirty="0"/>
              <a:t>(Forskrift om utførelse av arbeid § 23A-5 og opplæringsloven kap. 12 og 13)</a:t>
            </a:r>
            <a:br>
              <a:rPr lang="nb-NO" sz="1200" b="1" dirty="0"/>
            </a:br>
            <a:r>
              <a:rPr lang="nb-NO" sz="1200" dirty="0"/>
              <a:t>Både ansatte og elever som blir utsatt for vold eller trussel om vold må få nødvendig oppfølging, også over tid.</a:t>
            </a:r>
          </a:p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Involver profesjonelle ved behov</a:t>
            </a:r>
            <a:br>
              <a:rPr lang="nb-NO" sz="1600" b="1" dirty="0"/>
            </a:br>
            <a:r>
              <a:rPr lang="nb-NO" sz="1200" dirty="0"/>
              <a:t>Bedriftshelsetjenesten og annet personell med egnet kompetanse kan gi råd om hvordan man best sikrer god oppfølging av ansatte og elever.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A2D10-DA12-4A79-0B8B-F88C1864D148}"/>
              </a:ext>
            </a:extLst>
          </p:cNvPr>
          <p:cNvSpPr txBox="1">
            <a:spLocks/>
          </p:cNvSpPr>
          <p:nvPr/>
        </p:nvSpPr>
        <p:spPr>
          <a:xfrm>
            <a:off x="5083265" y="2405589"/>
            <a:ext cx="3287850" cy="3563483"/>
          </a:xfrm>
          <a:prstGeom prst="rect">
            <a:avLst/>
          </a:prstGeom>
        </p:spPr>
        <p:txBody>
          <a:bodyPr vert="horz" lIns="0" tIns="45720" rIns="91440" bIns="45720" numCol="1" spcCol="28800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3"/>
            </a:pPr>
            <a:r>
              <a:rPr lang="nb-NO" sz="1600" b="1" dirty="0"/>
              <a:t>Snakk sammen</a:t>
            </a:r>
            <a:br>
              <a:rPr lang="nb-NO" sz="2000" b="1" dirty="0"/>
            </a:br>
            <a:r>
              <a:rPr lang="nb-NO" sz="1200" dirty="0"/>
              <a:t>Både ansatte og elever bør få mulighet til å snakke om hendelsen innenfor trygge rammer, enten i fellesskap eller én til én. Det gjelder både de som er direkte rammet og de som har vært vitne til hendelsen. 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3"/>
            </a:pPr>
            <a:r>
              <a:rPr lang="nb-NO" sz="1600" b="1" dirty="0"/>
              <a:t>Evaluer hendelsen og rutiner</a:t>
            </a:r>
            <a:br>
              <a:rPr lang="nb-NO" sz="2000" b="1" dirty="0"/>
            </a:br>
            <a:r>
              <a:rPr lang="nb-NO" sz="1200" dirty="0"/>
              <a:t>Vurder hvordan prosessen har gått og bruk erfaringene i det forebyggende arbeidet med vold og trusler. 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03E8ADB8-654D-D29D-007E-E3E5577D1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71115" y="4452410"/>
            <a:ext cx="2129262" cy="190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6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2BFD953-1C6F-1BCB-B24B-69D07A415795}"/>
              </a:ext>
            </a:extLst>
          </p:cNvPr>
          <p:cNvSpPr txBox="1"/>
          <p:nvPr/>
        </p:nvSpPr>
        <p:spPr>
          <a:xfrm>
            <a:off x="914400" y="1094932"/>
            <a:ext cx="6585995" cy="594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chemeClr val="tx2"/>
                </a:solidFill>
                <a:effectLst/>
              </a:rPr>
              <a:t>Vil du ha flere tips til forebygging, håndtering og forståelse av vold og trusler? </a:t>
            </a:r>
            <a:br>
              <a:rPr lang="nb-NO" sz="1400" b="1" dirty="0">
                <a:solidFill>
                  <a:schemeClr val="tx2"/>
                </a:solidFill>
              </a:rPr>
            </a:br>
            <a:r>
              <a:rPr lang="nb-NO" sz="1400" dirty="0">
                <a:solidFill>
                  <a:schemeClr val="tx2"/>
                </a:solidFill>
              </a:rPr>
              <a:t>Les mer på </a:t>
            </a:r>
            <a:r>
              <a:rPr lang="nb-NO" sz="140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www.arbeidstilsynet.no</a:t>
            </a:r>
            <a:r>
              <a:rPr lang="nb-NO" sz="14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nb-NO" sz="140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arbeidsmiljo</a:t>
            </a:r>
            <a:r>
              <a:rPr lang="nb-NO" sz="14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/vold-og-trusler/ </a:t>
            </a:r>
            <a:endParaRPr lang="nb-NO" sz="1400" dirty="0">
              <a:solidFill>
                <a:schemeClr val="tx2"/>
              </a:solidFill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7F5F3C4A-A11C-76D3-8276-3DE8B5AEFEF2}"/>
              </a:ext>
            </a:extLst>
          </p:cNvPr>
          <p:cNvSpPr txBox="1"/>
          <p:nvPr/>
        </p:nvSpPr>
        <p:spPr>
          <a:xfrm>
            <a:off x="7833815" y="1094932"/>
            <a:ext cx="3661499" cy="137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chemeClr val="tx2"/>
                </a:solidFill>
                <a:effectLst/>
              </a:rPr>
              <a:t>Se også:</a:t>
            </a:r>
          </a:p>
          <a:p>
            <a:pPr marL="228600" indent="-2286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Forebygging av vold og trusler i skolen</a:t>
            </a:r>
          </a:p>
          <a:p>
            <a:pPr marL="228600" indent="-2286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Oppfølging av ansatte og elever som har blitt utsatt for vold eller trusler</a:t>
            </a:r>
          </a:p>
          <a:p>
            <a:pPr marL="228600" indent="-2286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Å melde avvik om vold og trusler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4478C2A-7450-A34A-F50A-412624535A07}"/>
              </a:ext>
            </a:extLst>
          </p:cNvPr>
          <p:cNvGrpSpPr/>
          <p:nvPr/>
        </p:nvGrpSpPr>
        <p:grpSpPr>
          <a:xfrm>
            <a:off x="914399" y="5420249"/>
            <a:ext cx="10762558" cy="1044963"/>
            <a:chOff x="914399" y="5420249"/>
            <a:chExt cx="10762558" cy="1044963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19BBF755-8982-9CB2-B003-ECAB1045D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8099"/>
            <a:stretch/>
          </p:blipFill>
          <p:spPr>
            <a:xfrm>
              <a:off x="3641092" y="5420249"/>
              <a:ext cx="8035865" cy="1044963"/>
            </a:xfrm>
            <a:prstGeom prst="rect">
              <a:avLst/>
            </a:prstGeom>
          </p:spPr>
        </p:pic>
        <p:pic>
          <p:nvPicPr>
            <p:cNvPr id="7" name="Bilde 6" descr="Et bilde som inneholder sort, mørke&#10;&#10;KI-generert innhold kan være feil.">
              <a:extLst>
                <a:ext uri="{FF2B5EF4-FFF2-40B4-BE49-F238E27FC236}">
                  <a16:creationId xmlns:a16="http://schemas.microsoft.com/office/drawing/2014/main" id="{3243AD98-B614-CD57-E129-9C6734415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399" y="5642773"/>
              <a:ext cx="2620677" cy="599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44715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98a73f78-8e4e-49c1-9b89-c9dac6175ecc"/>
</p:tagLst>
</file>

<file path=ppt/theme/theme1.xml><?xml version="1.0" encoding="utf-8"?>
<a:theme xmlns:a="http://schemas.openxmlformats.org/drawingml/2006/main" name="Custom Design">
  <a:themeElements>
    <a:clrScheme name="KS_vold_i_skole">
      <a:dk1>
        <a:srgbClr val="000000"/>
      </a:dk1>
      <a:lt1>
        <a:srgbClr val="FFFFFF"/>
      </a:lt1>
      <a:dk2>
        <a:srgbClr val="601828"/>
      </a:dk2>
      <a:lt2>
        <a:srgbClr val="F9E9E8"/>
      </a:lt2>
      <a:accent1>
        <a:srgbClr val="9C3850"/>
      </a:accent1>
      <a:accent2>
        <a:srgbClr val="EF5F50"/>
      </a:accent2>
      <a:accent3>
        <a:srgbClr val="F38B71"/>
      </a:accent3>
      <a:accent4>
        <a:srgbClr val="F7B3A6"/>
      </a:accent4>
      <a:accent5>
        <a:srgbClr val="F7D5D2"/>
      </a:accent5>
      <a:accent6>
        <a:srgbClr val="F9E9E8"/>
      </a:accent6>
      <a:hlink>
        <a:srgbClr val="0563C1"/>
      </a:hlink>
      <a:folHlink>
        <a:srgbClr val="9C385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01FACACC9B2F40BEC39D1B9F40D7B1" ma:contentTypeVersion="4" ma:contentTypeDescription="Create a new document." ma:contentTypeScope="" ma:versionID="2b1afd54a5e521e95ff38232adad6dc8">
  <xsd:schema xmlns:xsd="http://www.w3.org/2001/XMLSchema" xmlns:xs="http://www.w3.org/2001/XMLSchema" xmlns:p="http://schemas.microsoft.com/office/2006/metadata/properties" xmlns:ns2="ecedaff2-a107-41ea-aa56-89ae55448af9" targetNamespace="http://schemas.microsoft.com/office/2006/metadata/properties" ma:root="true" ma:fieldsID="bf7dea87037f58d2269cfc29e62b4244" ns2:_="">
    <xsd:import namespace="ecedaff2-a107-41ea-aa56-89ae55448a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daff2-a107-41ea-aa56-89ae55448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C78027-33C1-413E-B7F8-4ED2C49D9C09}">
  <ds:schemaRefs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ecedaff2-a107-41ea-aa56-89ae55448af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774AE15-B9FE-4B9A-A074-5ACCE34732B8}"/>
</file>

<file path=customXml/itemProps3.xml><?xml version="1.0" encoding="utf-8"?>
<ds:datastoreItem xmlns:ds="http://schemas.openxmlformats.org/officeDocument/2006/customXml" ds:itemID="{B30648ED-2EA6-4DD0-932C-E3739093401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  <clbl:label id="{e83a1112-1c21-4a71-9603-c587eb32b384}" enabled="0" method="" siteId="{e83a1112-1c21-4a71-9603-c587eb32b38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471</TotalTime>
  <Words>680</Words>
  <Application>Microsoft Macintosh PowerPoint</Application>
  <PresentationFormat>Widescreen</PresentationFormat>
  <Paragraphs>36</Paragraphs>
  <Slides>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Custom Design</vt:lpstr>
      <vt:lpstr>Huskeliste for deg som er skoleleder</vt:lpstr>
      <vt:lpstr>Innledning</vt:lpstr>
      <vt:lpstr>Forebygge</vt:lpstr>
      <vt:lpstr>Håndtere </vt:lpstr>
      <vt:lpstr>Følge opp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Forebygging  av vold og trusler i skolen</dc:title>
  <dc:creator>Kaja Josefine Larsen</dc:creator>
  <cp:lastModifiedBy>Kaja Josefine Larsen</cp:lastModifiedBy>
  <cp:revision>55</cp:revision>
  <dcterms:created xsi:type="dcterms:W3CDTF">2024-06-17T10:28:18Z</dcterms:created>
  <dcterms:modified xsi:type="dcterms:W3CDTF">2025-06-06T10:55:23Z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0x0101001501FACACC9B2F40BEC39D1B9F40D7B1</vt:lpwstr>
  </property>
  <property fmtid="{D5CDD505-2E9C-101B-9397-08002B2CF9AE}" pid="3" name="CloudStatistics_StoryID">
    <vt:lpwstr>5b45f3b3-4ed3-47a0-bc91-bfa46bc183b2</vt:lpwstr>
  </property>
</Properties>
</file>